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9b0a08569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9b0a08569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9b0a08569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9b0a08569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9b0a08569e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9b0a08569e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9b0a08569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9b0a08569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9b0a08569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9b0a08569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9b0a08569e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9b0a08569e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9b0a08569e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9b0a08569e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9b0a08569e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9b0a08569e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9b0a08569e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9b0a08569e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9b0a08569e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9b0a08569e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9b0a0856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9b0a0856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9b0a08569e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9b0a08569e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9b0a08569e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9b0a08569e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9b0a08569e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9b0a08569e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9d10ae90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9d10ae90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9d10ae909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9d10ae909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9d10ae909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9d10ae909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9d10ae909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9d10ae909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9d10ae9095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9d10ae9095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9d10ae9095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9d10ae9095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9d10ae909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9d10ae909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9b0a08569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9b0a08569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9d10ae9095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9d10ae9095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9d10ae9095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9d10ae9095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9d10ae9095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9d10ae9095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9d10ae9095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9d10ae9095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9d10ae9095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9d10ae9095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9d10ae9095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9d10ae9095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9d10ae9095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9d10ae9095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9d10ae9095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9d10ae9095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a3b5de28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a3b5de28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a3b5de282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a3b5de282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9b0a08569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9b0a08569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a3b5de282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a3b5de282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a3b5de282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a3b5de282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a3b5de28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a3b5de28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a3b5de282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a3b5de282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a3b5de282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a3b5de282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a3b5de28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a3b5de28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a3b5de282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a3b5de282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a3b5de282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a3b5de282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a3b5de282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a3b5de282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a3b5de282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a3b5de282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9b0a08569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9b0a08569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a3b5de282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a3b5de282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a3b5de282b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a3b5de282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a3b5de282b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a3b5de282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a3b5de282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a3b5de282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99b240292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99b24029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99b240292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399b240292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99b240292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99b240292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a8f91cb6c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a8f91cb6c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a8f91cb6c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a8f91cb6c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9b0a08569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9b0a08569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9b0a08569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9b0a08569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9b0a08569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9b0a08569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9b0a08569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9b0a08569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69.png"/></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rgbClr val="0000FF"/>
                </a:solidFill>
              </a:rPr>
              <a:t>الفصل الثالث</a:t>
            </a:r>
            <a:br>
              <a:rPr lang="en">
                <a:solidFill>
                  <a:srgbClr val="0000FF"/>
                </a:solidFill>
              </a:rPr>
            </a:br>
            <a:r>
              <a:rPr lang="en">
                <a:solidFill>
                  <a:srgbClr val="0000FF"/>
                </a:solidFill>
              </a:rPr>
              <a:t>المحولات الكهروضوئية</a:t>
            </a:r>
            <a:endParaRPr>
              <a:solidFill>
                <a:srgbClr val="0000FF"/>
              </a:solidFill>
            </a:endParaRPr>
          </a:p>
        </p:txBody>
      </p:sp>
      <p:sp>
        <p:nvSpPr>
          <p:cNvPr id="55" name="Google Shape;55;p13"/>
          <p:cNvSpPr txBox="1">
            <a:spLocks noGrp="1"/>
          </p:cNvSpPr>
          <p:nvPr>
            <p:ph type="subTitle" idx="1"/>
          </p:nvPr>
        </p:nvSpPr>
        <p:spPr>
          <a:xfrm>
            <a:off x="311700" y="31339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solidFill>
                  <a:srgbClr val="FF9900"/>
                </a:solidFill>
              </a:rPr>
              <a:t>Photovoltaic Converters</a:t>
            </a:r>
            <a:endParaRPr b="1">
              <a:solidFill>
                <a:srgbClr val="FF99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body" idx="1"/>
          </p:nvPr>
        </p:nvSpPr>
        <p:spPr>
          <a:xfrm>
            <a:off x="311700" y="182767"/>
            <a:ext cx="8520600" cy="437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r" rtl="1">
              <a:spcBef>
                <a:spcPts val="1200"/>
              </a:spcBef>
              <a:spcAft>
                <a:spcPts val="0"/>
              </a:spcAft>
              <a:buNone/>
            </a:pPr>
            <a:r>
              <a:rPr lang="en"/>
              <a:t>ومن ثم:</a:t>
            </a:r>
            <a:endParaRPr/>
          </a:p>
          <a:p>
            <a:pPr marL="0" lvl="0" indent="0" algn="r" rtl="1">
              <a:spcBef>
                <a:spcPts val="1200"/>
              </a:spcBef>
              <a:spcAft>
                <a:spcPts val="0"/>
              </a:spcAft>
              <a:buNone/>
            </a:pPr>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0"/>
              </a:spcAft>
              <a:buNone/>
            </a:pPr>
            <a:r>
              <a:rPr lang="en" sz="2400">
                <a:solidFill>
                  <a:schemeClr val="dk1"/>
                </a:solidFill>
              </a:rPr>
              <a:t>بالنسبة </a:t>
            </a:r>
            <a:r>
              <a:rPr lang="en" sz="2400" b="1">
                <a:solidFill>
                  <a:schemeClr val="dk1"/>
                </a:solidFill>
              </a:rPr>
              <a:t>لإشعاع الجسم الأسود</a:t>
            </a:r>
            <a:r>
              <a:rPr lang="en" sz="2400">
                <a:solidFill>
                  <a:schemeClr val="dk1"/>
                </a:solidFill>
              </a:rPr>
              <a:t>، وباستخدام المتغير               تصبح المعادلة:</a:t>
            </a:r>
            <a:endParaRPr sz="2400">
              <a:solidFill>
                <a:schemeClr val="dk1"/>
              </a:solidFill>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0"/>
              </a:spcAft>
              <a:buNone/>
            </a:pPr>
            <a:endParaRPr/>
          </a:p>
          <a:p>
            <a:pPr marL="0" lvl="0" indent="0" algn="l" rtl="0">
              <a:spcBef>
                <a:spcPts val="1200"/>
              </a:spcBef>
              <a:spcAft>
                <a:spcPts val="1200"/>
              </a:spcAft>
              <a:buNone/>
            </a:pPr>
            <a:endParaRPr/>
          </a:p>
        </p:txBody>
      </p:sp>
      <p:pic>
        <p:nvPicPr>
          <p:cNvPr id="113" name="Google Shape;113;p22"/>
          <p:cNvPicPr preferRelativeResize="0"/>
          <p:nvPr/>
        </p:nvPicPr>
        <p:blipFill>
          <a:blip r:embed="rId3">
            <a:alphaModFix/>
          </a:blip>
          <a:stretch>
            <a:fillRect/>
          </a:stretch>
        </p:blipFill>
        <p:spPr>
          <a:xfrm>
            <a:off x="1681150" y="267563"/>
            <a:ext cx="5781675" cy="733425"/>
          </a:xfrm>
          <a:prstGeom prst="rect">
            <a:avLst/>
          </a:prstGeom>
          <a:noFill/>
          <a:ln>
            <a:noFill/>
          </a:ln>
        </p:spPr>
      </p:pic>
      <p:pic>
        <p:nvPicPr>
          <p:cNvPr id="114" name="Google Shape;114;p22"/>
          <p:cNvPicPr preferRelativeResize="0"/>
          <p:nvPr/>
        </p:nvPicPr>
        <p:blipFill>
          <a:blip r:embed="rId4">
            <a:alphaModFix/>
          </a:blip>
          <a:stretch>
            <a:fillRect/>
          </a:stretch>
        </p:blipFill>
        <p:spPr>
          <a:xfrm>
            <a:off x="1481113" y="1375950"/>
            <a:ext cx="5981700" cy="800100"/>
          </a:xfrm>
          <a:prstGeom prst="rect">
            <a:avLst/>
          </a:prstGeom>
          <a:noFill/>
          <a:ln>
            <a:noFill/>
          </a:ln>
        </p:spPr>
      </p:pic>
      <p:pic>
        <p:nvPicPr>
          <p:cNvPr id="115" name="Google Shape;115;p22"/>
          <p:cNvPicPr preferRelativeResize="0"/>
          <p:nvPr/>
        </p:nvPicPr>
        <p:blipFill>
          <a:blip r:embed="rId5">
            <a:alphaModFix/>
          </a:blip>
          <a:stretch>
            <a:fillRect/>
          </a:stretch>
        </p:blipFill>
        <p:spPr>
          <a:xfrm>
            <a:off x="2946715" y="2510832"/>
            <a:ext cx="1000125" cy="523875"/>
          </a:xfrm>
          <a:prstGeom prst="rect">
            <a:avLst/>
          </a:prstGeom>
          <a:noFill/>
          <a:ln>
            <a:noFill/>
          </a:ln>
        </p:spPr>
      </p:pic>
      <p:pic>
        <p:nvPicPr>
          <p:cNvPr id="116" name="Google Shape;116;p22"/>
          <p:cNvPicPr preferRelativeResize="0"/>
          <p:nvPr/>
        </p:nvPicPr>
        <p:blipFill>
          <a:blip r:embed="rId6">
            <a:alphaModFix/>
          </a:blip>
          <a:stretch>
            <a:fillRect/>
          </a:stretch>
        </p:blipFill>
        <p:spPr>
          <a:xfrm>
            <a:off x="414775" y="3614388"/>
            <a:ext cx="7553325" cy="942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311700" y="246800"/>
            <a:ext cx="8520600" cy="43221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400">
                <a:solidFill>
                  <a:schemeClr val="dk1"/>
                </a:solidFill>
              </a:rPr>
              <a:t>وبالتكامل نحصل على:</a:t>
            </a:r>
            <a:endParaRPr sz="2400">
              <a:solidFill>
                <a:schemeClr val="dk1"/>
              </a:solidFill>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0"/>
              </a:spcAft>
              <a:buClr>
                <a:schemeClr val="dk1"/>
              </a:buClr>
              <a:buSzPts val="1100"/>
              <a:buFont typeface="Arial"/>
              <a:buNone/>
            </a:pPr>
            <a:r>
              <a:rPr lang="en" sz="2400">
                <a:solidFill>
                  <a:schemeClr val="dk1"/>
                </a:solidFill>
              </a:rPr>
              <a:t>ولإشعاع الجسم الأسود أيضًا، يمكن إيجاد </a:t>
            </a:r>
            <a:r>
              <a:rPr lang="en" sz="2400" b="1">
                <a:solidFill>
                  <a:schemeClr val="dk1"/>
                </a:solidFill>
              </a:rPr>
              <a:t>نسبة القدرة الإشعاعية إلى تدفق الفوتونات</a:t>
            </a:r>
            <a:r>
              <a:rPr lang="en" sz="2400">
                <a:solidFill>
                  <a:schemeClr val="dk1"/>
                </a:solidFill>
              </a:rPr>
              <a:t>.</a:t>
            </a:r>
            <a:endParaRPr sz="2400">
              <a:solidFill>
                <a:schemeClr val="dk1"/>
              </a:solidFill>
            </a:endParaRPr>
          </a:p>
          <a:p>
            <a:pPr marL="0" lvl="0" indent="0" algn="r" rtl="1">
              <a:spcBef>
                <a:spcPts val="1200"/>
              </a:spcBef>
              <a:spcAft>
                <a:spcPts val="0"/>
              </a:spcAft>
              <a:buNone/>
            </a:pPr>
            <a:r>
              <a:rPr lang="en" sz="2400">
                <a:solidFill>
                  <a:schemeClr val="dk1"/>
                </a:solidFill>
              </a:rPr>
              <a:t>باستخدام المعادلتين (7) و(15)، نحصل على:</a:t>
            </a:r>
            <a:endParaRPr sz="2400">
              <a:solidFill>
                <a:schemeClr val="dk1"/>
              </a:solidFill>
            </a:endParaRPr>
          </a:p>
          <a:p>
            <a:pPr marL="0" lvl="0" indent="0" algn="r" rtl="1">
              <a:spcBef>
                <a:spcPts val="1200"/>
              </a:spcBef>
              <a:spcAft>
                <a:spcPts val="1200"/>
              </a:spcAft>
              <a:buNone/>
            </a:pPr>
            <a:endParaRPr sz="2400">
              <a:solidFill>
                <a:schemeClr val="dk1"/>
              </a:solidFill>
            </a:endParaRPr>
          </a:p>
        </p:txBody>
      </p:sp>
      <p:pic>
        <p:nvPicPr>
          <p:cNvPr id="122" name="Google Shape;122;p23"/>
          <p:cNvPicPr preferRelativeResize="0"/>
          <p:nvPr/>
        </p:nvPicPr>
        <p:blipFill>
          <a:blip r:embed="rId3">
            <a:alphaModFix/>
          </a:blip>
          <a:stretch>
            <a:fillRect/>
          </a:stretch>
        </p:blipFill>
        <p:spPr>
          <a:xfrm>
            <a:off x="681025" y="753725"/>
            <a:ext cx="7781925" cy="914400"/>
          </a:xfrm>
          <a:prstGeom prst="rect">
            <a:avLst/>
          </a:prstGeom>
          <a:noFill/>
          <a:ln>
            <a:noFill/>
          </a:ln>
        </p:spPr>
      </p:pic>
      <p:pic>
        <p:nvPicPr>
          <p:cNvPr id="123" name="Google Shape;123;p23"/>
          <p:cNvPicPr preferRelativeResize="0"/>
          <p:nvPr/>
        </p:nvPicPr>
        <p:blipFill>
          <a:blip r:embed="rId4">
            <a:alphaModFix/>
          </a:blip>
          <a:stretch>
            <a:fillRect/>
          </a:stretch>
        </p:blipFill>
        <p:spPr>
          <a:xfrm>
            <a:off x="1066800" y="3502100"/>
            <a:ext cx="7010400" cy="1066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body" idx="1"/>
          </p:nvPr>
        </p:nvSpPr>
        <p:spPr>
          <a:xfrm>
            <a:off x="311700" y="246800"/>
            <a:ext cx="8520600" cy="43221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400">
                <a:solidFill>
                  <a:schemeClr val="dk1"/>
                </a:solidFill>
              </a:rPr>
              <a:t>أي أن </a:t>
            </a:r>
            <a:r>
              <a:rPr lang="en" sz="2400" b="1">
                <a:solidFill>
                  <a:schemeClr val="dk1"/>
                </a:solidFill>
              </a:rPr>
              <a:t>متوسط طاقة الفوتون المنبعث</a:t>
            </a:r>
            <a:r>
              <a:rPr lang="en" sz="2400">
                <a:solidFill>
                  <a:schemeClr val="dk1"/>
                </a:solidFill>
              </a:rPr>
              <a:t> يتناسب </a:t>
            </a:r>
            <a:r>
              <a:rPr lang="en" sz="2400" b="1">
                <a:solidFill>
                  <a:schemeClr val="dk1"/>
                </a:solidFill>
              </a:rPr>
              <a:t>خطّيًا مع درجة الحرارة المطلقة (T)</a:t>
            </a:r>
            <a:r>
              <a:rPr lang="en" sz="2400">
                <a:solidFill>
                  <a:schemeClr val="dk1"/>
                </a:solidFill>
              </a:rPr>
              <a:t>.</a:t>
            </a:r>
            <a:endParaRPr sz="2400">
              <a:solidFill>
                <a:schemeClr val="dk1"/>
              </a:solidFill>
            </a:endParaRPr>
          </a:p>
          <a:p>
            <a:pPr marL="0" lvl="0" indent="0" algn="r" rtl="1">
              <a:spcBef>
                <a:spcPts val="1200"/>
              </a:spcBef>
              <a:spcAft>
                <a:spcPts val="0"/>
              </a:spcAft>
              <a:buNone/>
            </a:pPr>
            <a:r>
              <a:rPr lang="en" sz="2400" b="1" u="sng">
                <a:solidFill>
                  <a:srgbClr val="FF0000"/>
                </a:solidFill>
              </a:rPr>
              <a:t>مثال:</a:t>
            </a:r>
            <a:endParaRPr sz="2400" b="1" u="sng">
              <a:solidFill>
                <a:srgbClr val="FF0000"/>
              </a:solidFill>
            </a:endParaRPr>
          </a:p>
          <a:p>
            <a:pPr marL="0" lvl="0" indent="0" algn="r" rtl="1">
              <a:spcBef>
                <a:spcPts val="1200"/>
              </a:spcBef>
              <a:spcAft>
                <a:spcPts val="0"/>
              </a:spcAft>
              <a:buNone/>
            </a:pPr>
            <a:r>
              <a:rPr lang="en" sz="2400">
                <a:solidFill>
                  <a:srgbClr val="0000FF"/>
                </a:solidFill>
              </a:rPr>
              <a:t>ما هو </a:t>
            </a:r>
            <a:r>
              <a:rPr lang="en" sz="2400" b="1">
                <a:solidFill>
                  <a:srgbClr val="980000"/>
                </a:solidFill>
              </a:rPr>
              <a:t>تدفق الفوتونات (Photon flux)</a:t>
            </a:r>
            <a:r>
              <a:rPr lang="en" sz="2400">
                <a:solidFill>
                  <a:srgbClr val="0000FF"/>
                </a:solidFill>
              </a:rPr>
              <a:t> عندما يصدر </a:t>
            </a:r>
            <a:r>
              <a:rPr lang="en" sz="2400" b="1">
                <a:solidFill>
                  <a:srgbClr val="000000"/>
                </a:solidFill>
              </a:rPr>
              <a:t>جسم أسود</a:t>
            </a:r>
            <a:r>
              <a:rPr lang="en" sz="2400">
                <a:solidFill>
                  <a:srgbClr val="0000FF"/>
                </a:solidFill>
              </a:rPr>
              <a:t> عند </a:t>
            </a:r>
            <a:r>
              <a:rPr lang="en" sz="2400">
                <a:solidFill>
                  <a:srgbClr val="FF0000"/>
                </a:solidFill>
              </a:rPr>
              <a:t>درجة حرارة </a:t>
            </a:r>
            <a:r>
              <a:rPr lang="en" sz="2400" b="1">
                <a:solidFill>
                  <a:srgbClr val="FF0000"/>
                </a:solidFill>
              </a:rPr>
              <a:t>6000 كلفن</a:t>
            </a:r>
            <a:r>
              <a:rPr lang="en" sz="2400">
                <a:solidFill>
                  <a:srgbClr val="0000FF"/>
                </a:solidFill>
              </a:rPr>
              <a:t> </a:t>
            </a:r>
            <a:r>
              <a:rPr lang="en" sz="2400" b="1">
                <a:solidFill>
                  <a:srgbClr val="38761D"/>
                </a:solidFill>
              </a:rPr>
              <a:t>إشعاعًا ضوئيًا بكثافة قدرة مقدارها 1000 واط/متر²</a:t>
            </a:r>
            <a:r>
              <a:rPr lang="en" sz="2400">
                <a:solidFill>
                  <a:srgbClr val="0000FF"/>
                </a:solidFill>
              </a:rPr>
              <a:t>؟</a:t>
            </a:r>
            <a:endParaRPr sz="2400">
              <a:solidFill>
                <a:srgbClr val="0000FF"/>
              </a:solidFill>
            </a:endParaRPr>
          </a:p>
          <a:p>
            <a:pPr marL="0" lvl="0" indent="0" algn="r" rtl="1">
              <a:spcBef>
                <a:spcPts val="1200"/>
              </a:spcBef>
              <a:spcAft>
                <a:spcPts val="0"/>
              </a:spcAft>
              <a:buNone/>
            </a:pPr>
            <a:r>
              <a:rPr lang="en" sz="2400">
                <a:solidFill>
                  <a:srgbClr val="0000FF"/>
                </a:solidFill>
              </a:rPr>
              <a:t>الحل:</a:t>
            </a:r>
            <a:endParaRPr sz="2400">
              <a:solidFill>
                <a:srgbClr val="0000FF"/>
              </a:solidFill>
            </a:endParaRPr>
          </a:p>
          <a:p>
            <a:pPr marL="0" lvl="0" indent="0" algn="r" rtl="1">
              <a:spcBef>
                <a:spcPts val="1200"/>
              </a:spcBef>
              <a:spcAft>
                <a:spcPts val="0"/>
              </a:spcAft>
              <a:buNone/>
            </a:pPr>
            <a:endParaRPr sz="2400">
              <a:solidFill>
                <a:srgbClr val="0000FF"/>
              </a:solidFill>
            </a:endParaRPr>
          </a:p>
          <a:p>
            <a:pPr marL="0" lvl="0" indent="0" algn="r" rtl="1">
              <a:spcBef>
                <a:spcPts val="1200"/>
              </a:spcBef>
              <a:spcAft>
                <a:spcPts val="1200"/>
              </a:spcAft>
              <a:buNone/>
            </a:pPr>
            <a:endParaRPr sz="2400">
              <a:solidFill>
                <a:schemeClr val="dk1"/>
              </a:solidFill>
            </a:endParaRPr>
          </a:p>
        </p:txBody>
      </p:sp>
      <p:pic>
        <p:nvPicPr>
          <p:cNvPr id="129" name="Google Shape;129;p24"/>
          <p:cNvPicPr preferRelativeResize="0"/>
          <p:nvPr/>
        </p:nvPicPr>
        <p:blipFill>
          <a:blip r:embed="rId3">
            <a:alphaModFix/>
          </a:blip>
          <a:stretch>
            <a:fillRect/>
          </a:stretch>
        </p:blipFill>
        <p:spPr>
          <a:xfrm>
            <a:off x="560480" y="2850223"/>
            <a:ext cx="8115300" cy="2095500"/>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body" idx="1"/>
          </p:nvPr>
        </p:nvSpPr>
        <p:spPr>
          <a:xfrm>
            <a:off x="311700" y="131475"/>
            <a:ext cx="8520600" cy="47745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400">
                <a:solidFill>
                  <a:schemeClr val="dk1"/>
                </a:solidFill>
              </a:rPr>
              <a:t>في الحالة المثالية، تكون ال</a:t>
            </a:r>
            <a:r>
              <a:rPr lang="en" sz="2400" b="1">
                <a:solidFill>
                  <a:schemeClr val="dk1"/>
                </a:solidFill>
              </a:rPr>
              <a:t>كفاءة</a:t>
            </a:r>
            <a:r>
              <a:rPr lang="en" sz="2400">
                <a:solidFill>
                  <a:schemeClr val="dk1"/>
                </a:solidFill>
              </a:rPr>
              <a:t> على النحو التالي:</a:t>
            </a:r>
            <a:endParaRPr sz="2400">
              <a:solidFill>
                <a:schemeClr val="dk1"/>
              </a:solidFill>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0"/>
              </a:spcAft>
              <a:buNone/>
            </a:pPr>
            <a:r>
              <a:rPr lang="en" sz="2400">
                <a:solidFill>
                  <a:schemeClr val="dk1"/>
                </a:solidFill>
              </a:rPr>
              <a:t>ونحتاج الآن إلى تحديد قيمة  </a:t>
            </a:r>
            <a:endParaRPr sz="2400">
              <a:solidFill>
                <a:schemeClr val="dk1"/>
              </a:solidFill>
            </a:endParaRPr>
          </a:p>
          <a:p>
            <a:pPr marL="0" lvl="0" indent="0" algn="r" rtl="1">
              <a:spcBef>
                <a:spcPts val="1200"/>
              </a:spcBef>
              <a:spcAft>
                <a:spcPts val="0"/>
              </a:spcAft>
              <a:buClr>
                <a:schemeClr val="dk1"/>
              </a:buClr>
              <a:buSzPts val="1100"/>
              <a:buFont typeface="Arial"/>
              <a:buNone/>
            </a:pPr>
            <a:r>
              <a:rPr lang="en" sz="2400">
                <a:solidFill>
                  <a:schemeClr val="dk1"/>
                </a:solidFill>
              </a:rPr>
              <a:t>عندما يسقط </a:t>
            </a:r>
            <a:r>
              <a:rPr lang="en" sz="2400" b="1">
                <a:solidFill>
                  <a:schemeClr val="dk1"/>
                </a:solidFill>
              </a:rPr>
              <a:t>إشعاع طيفي واسع (broad-band radiation)</a:t>
            </a:r>
            <a:r>
              <a:rPr lang="en" sz="2400">
                <a:solidFill>
                  <a:schemeClr val="dk1"/>
                </a:solidFill>
              </a:rPr>
              <a:t> على </a:t>
            </a:r>
            <a:r>
              <a:rPr lang="en" sz="2400" b="1">
                <a:solidFill>
                  <a:schemeClr val="dk1"/>
                </a:solidFill>
              </a:rPr>
              <a:t>شبه موصل</a:t>
            </a:r>
            <a:r>
              <a:rPr lang="en" sz="2400">
                <a:solidFill>
                  <a:schemeClr val="dk1"/>
                </a:solidFill>
              </a:rPr>
              <a:t> له </a:t>
            </a:r>
            <a:r>
              <a:rPr lang="en" sz="2400" b="1">
                <a:solidFill>
                  <a:schemeClr val="dk1"/>
                </a:solidFill>
              </a:rPr>
              <a:t>طاقة فجوة حزمة</a:t>
            </a:r>
            <a:r>
              <a:rPr lang="en" sz="2400">
                <a:solidFill>
                  <a:schemeClr val="dk1"/>
                </a:solidFill>
              </a:rPr>
              <a:t> مقدارها </a:t>
            </a:r>
            <a:endParaRPr sz="2400">
              <a:solidFill>
                <a:schemeClr val="dk1"/>
              </a:solidFill>
            </a:endParaRPr>
          </a:p>
          <a:p>
            <a:pPr marL="0" lvl="0" indent="0" algn="r" rtl="1">
              <a:spcBef>
                <a:spcPts val="1200"/>
              </a:spcBef>
              <a:spcAft>
                <a:spcPts val="0"/>
              </a:spcAft>
              <a:buNone/>
            </a:pPr>
            <a:r>
              <a:rPr lang="en" sz="2400">
                <a:solidFill>
                  <a:schemeClr val="dk1"/>
                </a:solidFill>
              </a:rPr>
              <a:t>فإن </a:t>
            </a:r>
            <a:r>
              <a:rPr lang="en" sz="2400" b="1">
                <a:solidFill>
                  <a:schemeClr val="dk1"/>
                </a:solidFill>
              </a:rPr>
              <a:t>الفوتونات ذات التردد            </a:t>
            </a:r>
            <a:r>
              <a:rPr lang="en" sz="2400">
                <a:solidFill>
                  <a:schemeClr val="dk1"/>
                </a:solidFill>
              </a:rPr>
              <a:t>لن تتمكن من توليد أزواج إلكترون–فجوة إضافية.</a:t>
            </a:r>
            <a:endParaRPr sz="2400">
              <a:solidFill>
                <a:schemeClr val="dk1"/>
              </a:solidFill>
            </a:endParaRPr>
          </a:p>
          <a:p>
            <a:pPr marL="0" lvl="0" indent="0" algn="just" rtl="1">
              <a:spcBef>
                <a:spcPts val="1200"/>
              </a:spcBef>
              <a:spcAft>
                <a:spcPts val="0"/>
              </a:spcAft>
              <a:buNone/>
            </a:pPr>
            <a:r>
              <a:rPr lang="en" sz="2400">
                <a:solidFill>
                  <a:schemeClr val="dk1"/>
                </a:solidFill>
              </a:rPr>
              <a:t>وبالتالي فإن </a:t>
            </a:r>
            <a:r>
              <a:rPr lang="en" sz="2400" b="1">
                <a:solidFill>
                  <a:schemeClr val="dk1"/>
                </a:solidFill>
              </a:rPr>
              <a:t>جزءًا من القدرة الإشعاعية الكلية</a:t>
            </a:r>
            <a:r>
              <a:rPr lang="en" sz="2400">
                <a:solidFill>
                  <a:schemeClr val="dk1"/>
                </a:solidFill>
              </a:rPr>
              <a:t> </a:t>
            </a:r>
            <a:r>
              <a:rPr lang="en" sz="2400">
                <a:solidFill>
                  <a:srgbClr val="FF0000"/>
                </a:solidFill>
              </a:rPr>
              <a:t>سيفقد </a:t>
            </a:r>
            <a:r>
              <a:rPr lang="en" sz="2400">
                <a:solidFill>
                  <a:schemeClr val="dk1"/>
                </a:solidFill>
              </a:rPr>
              <a:t>لا يُسهم في توليد الطاقة الكهربائية، يُعطى بالعلاقة:</a:t>
            </a:r>
            <a:endParaRPr sz="2400">
              <a:solidFill>
                <a:schemeClr val="dk1"/>
              </a:solidFill>
            </a:endParaRPr>
          </a:p>
          <a:p>
            <a:pPr marL="0" lvl="0" indent="0" algn="r" rtl="1">
              <a:spcBef>
                <a:spcPts val="1200"/>
              </a:spcBef>
              <a:spcAft>
                <a:spcPts val="1200"/>
              </a:spcAft>
              <a:buNone/>
            </a:pPr>
            <a:endParaRPr sz="2400">
              <a:solidFill>
                <a:schemeClr val="dk1"/>
              </a:solidFill>
            </a:endParaRPr>
          </a:p>
        </p:txBody>
      </p:sp>
      <p:pic>
        <p:nvPicPr>
          <p:cNvPr id="135" name="Google Shape;135;p25"/>
          <p:cNvPicPr preferRelativeResize="0"/>
          <p:nvPr/>
        </p:nvPicPr>
        <p:blipFill>
          <a:blip r:embed="rId3">
            <a:alphaModFix/>
          </a:blip>
          <a:stretch>
            <a:fillRect/>
          </a:stretch>
        </p:blipFill>
        <p:spPr>
          <a:xfrm>
            <a:off x="1757350" y="593750"/>
            <a:ext cx="5629275" cy="819150"/>
          </a:xfrm>
          <a:prstGeom prst="rect">
            <a:avLst/>
          </a:prstGeom>
          <a:noFill/>
          <a:ln>
            <a:noFill/>
          </a:ln>
        </p:spPr>
      </p:pic>
      <p:pic>
        <p:nvPicPr>
          <p:cNvPr id="136" name="Google Shape;136;p25"/>
          <p:cNvPicPr preferRelativeResize="0"/>
          <p:nvPr/>
        </p:nvPicPr>
        <p:blipFill>
          <a:blip r:embed="rId4">
            <a:alphaModFix/>
          </a:blip>
          <a:stretch>
            <a:fillRect/>
          </a:stretch>
        </p:blipFill>
        <p:spPr>
          <a:xfrm>
            <a:off x="5184055" y="1249562"/>
            <a:ext cx="828675" cy="476250"/>
          </a:xfrm>
          <a:prstGeom prst="rect">
            <a:avLst/>
          </a:prstGeom>
          <a:noFill/>
          <a:ln>
            <a:noFill/>
          </a:ln>
        </p:spPr>
      </p:pic>
      <p:pic>
        <p:nvPicPr>
          <p:cNvPr id="137" name="Google Shape;137;p25"/>
          <p:cNvPicPr preferRelativeResize="0"/>
          <p:nvPr/>
        </p:nvPicPr>
        <p:blipFill>
          <a:blip r:embed="rId5">
            <a:alphaModFix/>
          </a:blip>
          <a:stretch>
            <a:fillRect/>
          </a:stretch>
        </p:blipFill>
        <p:spPr>
          <a:xfrm>
            <a:off x="3938588" y="2390775"/>
            <a:ext cx="1266825" cy="361950"/>
          </a:xfrm>
          <a:prstGeom prst="rect">
            <a:avLst/>
          </a:prstGeom>
          <a:noFill/>
          <a:ln>
            <a:noFill/>
          </a:ln>
        </p:spPr>
      </p:pic>
      <p:pic>
        <p:nvPicPr>
          <p:cNvPr id="138" name="Google Shape;138;p25"/>
          <p:cNvPicPr preferRelativeResize="0"/>
          <p:nvPr/>
        </p:nvPicPr>
        <p:blipFill>
          <a:blip r:embed="rId6">
            <a:alphaModFix/>
          </a:blip>
          <a:stretch>
            <a:fillRect/>
          </a:stretch>
        </p:blipFill>
        <p:spPr>
          <a:xfrm>
            <a:off x="5400138" y="2899938"/>
            <a:ext cx="885825" cy="409575"/>
          </a:xfrm>
          <a:prstGeom prst="rect">
            <a:avLst/>
          </a:prstGeom>
          <a:noFill/>
          <a:ln>
            <a:noFill/>
          </a:ln>
        </p:spPr>
      </p:pic>
      <p:pic>
        <p:nvPicPr>
          <p:cNvPr id="139" name="Google Shape;139;p25"/>
          <p:cNvPicPr preferRelativeResize="0"/>
          <p:nvPr/>
        </p:nvPicPr>
        <p:blipFill>
          <a:blip r:embed="rId7">
            <a:alphaModFix/>
          </a:blip>
          <a:stretch>
            <a:fillRect/>
          </a:stretch>
        </p:blipFill>
        <p:spPr>
          <a:xfrm>
            <a:off x="1614463" y="3991575"/>
            <a:ext cx="5915025"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body" idx="1"/>
          </p:nvPr>
        </p:nvSpPr>
        <p:spPr>
          <a:xfrm>
            <a:off x="311700" y="119950"/>
            <a:ext cx="8520600" cy="4878300"/>
          </a:xfrm>
          <a:prstGeom prst="rect">
            <a:avLst/>
          </a:prstGeom>
        </p:spPr>
        <p:txBody>
          <a:bodyPr spcFirstLastPara="1" wrap="square" lIns="91425" tIns="91425" rIns="91425" bIns="91425" anchor="t" anchorCtr="0">
            <a:normAutofit/>
          </a:bodyPr>
          <a:lstStyle/>
          <a:p>
            <a:pPr marL="0" lvl="0" indent="0" algn="r" rtl="1">
              <a:spcBef>
                <a:spcPts val="1200"/>
              </a:spcBef>
              <a:spcAft>
                <a:spcPts val="0"/>
              </a:spcAft>
              <a:buClr>
                <a:schemeClr val="dk1"/>
              </a:buClr>
              <a:buSzPts val="1100"/>
              <a:buFont typeface="Arial"/>
              <a:buNone/>
            </a:pPr>
            <a:r>
              <a:rPr lang="en" sz="2400">
                <a:solidFill>
                  <a:schemeClr val="dk1"/>
                </a:solidFill>
              </a:rPr>
              <a:t>لنرمز إلى </a:t>
            </a:r>
            <a:r>
              <a:rPr lang="en" sz="2400" b="1">
                <a:solidFill>
                  <a:schemeClr val="dk1"/>
                </a:solidFill>
              </a:rPr>
              <a:t>تدفق الفوتونات</a:t>
            </a:r>
            <a:r>
              <a:rPr lang="en" sz="2400">
                <a:solidFill>
                  <a:schemeClr val="dk1"/>
                </a:solidFill>
              </a:rPr>
              <a:t> ذات الترددات            بـ</a:t>
            </a:r>
            <a:br>
              <a:rPr lang="en" sz="2400">
                <a:solidFill>
                  <a:schemeClr val="dk1"/>
                </a:solidFill>
              </a:rPr>
            </a:br>
            <a:r>
              <a:rPr lang="en" sz="2400">
                <a:solidFill>
                  <a:schemeClr val="dk1"/>
                </a:solidFill>
              </a:rPr>
              <a:t> كل فوتون من هذه الفوتونات يُنشئ </a:t>
            </a:r>
            <a:r>
              <a:rPr lang="en" sz="2400" b="1">
                <a:solidFill>
                  <a:schemeClr val="dk1"/>
                </a:solidFill>
              </a:rPr>
              <a:t>زوج إلكترون–فجوة واحدًا</a:t>
            </a:r>
            <a:r>
              <a:rPr lang="en" sz="2400">
                <a:solidFill>
                  <a:schemeClr val="dk1"/>
                </a:solidFill>
              </a:rPr>
              <a:t> بطاقة كلية  .</a:t>
            </a:r>
            <a:br>
              <a:rPr lang="en" sz="2400">
                <a:solidFill>
                  <a:schemeClr val="dk1"/>
                </a:solidFill>
              </a:rPr>
            </a:br>
            <a:r>
              <a:rPr lang="en" sz="2400">
                <a:solidFill>
                  <a:schemeClr val="dk1"/>
                </a:solidFill>
              </a:rPr>
              <a:t> لكن — كما ذُكر سابقًا — فإن الطاقة الزائدة عن          تتحول إلى حرارة،</a:t>
            </a:r>
            <a:br>
              <a:rPr lang="en" sz="2400">
                <a:solidFill>
                  <a:schemeClr val="dk1"/>
                </a:solidFill>
              </a:rPr>
            </a:br>
            <a:r>
              <a:rPr lang="en" sz="2400">
                <a:solidFill>
                  <a:schemeClr val="dk1"/>
                </a:solidFill>
              </a:rPr>
              <a:t> لذلك </a:t>
            </a:r>
            <a:r>
              <a:rPr lang="en" sz="2400" b="1">
                <a:solidFill>
                  <a:schemeClr val="dk1"/>
                </a:solidFill>
              </a:rPr>
              <a:t>يساهم كل فوتون فعليًا بطاقة كهربائية مفيدة مقدارها فقط       </a:t>
            </a:r>
            <a:r>
              <a:rPr lang="en" sz="2400">
                <a:solidFill>
                  <a:schemeClr val="dk1"/>
                </a:solidFill>
              </a:rPr>
              <a:t>.</a:t>
            </a:r>
            <a:endParaRPr sz="2400">
              <a:solidFill>
                <a:schemeClr val="dk1"/>
              </a:solidFill>
            </a:endParaRPr>
          </a:p>
          <a:p>
            <a:pPr marL="0" lvl="0" indent="0" algn="r" rtl="1">
              <a:spcBef>
                <a:spcPts val="1200"/>
              </a:spcBef>
              <a:spcAft>
                <a:spcPts val="0"/>
              </a:spcAft>
              <a:buClr>
                <a:schemeClr val="dk1"/>
              </a:buClr>
              <a:buSzPts val="1100"/>
              <a:buFont typeface="Arial"/>
              <a:buNone/>
            </a:pPr>
            <a:r>
              <a:rPr lang="en" sz="2400">
                <a:solidFill>
                  <a:schemeClr val="dk1"/>
                </a:solidFill>
              </a:rPr>
              <a:t>إذن الطاقة الكهربائية المفيدة (أي القدرة المسلّمة إلى الحمل) هي:</a:t>
            </a:r>
            <a:endParaRPr sz="2400">
              <a:solidFill>
                <a:schemeClr val="dk1"/>
              </a:solidFill>
            </a:endParaRPr>
          </a:p>
          <a:p>
            <a:pPr marL="0" lvl="0" indent="0" algn="r" rtl="1">
              <a:spcBef>
                <a:spcPts val="1200"/>
              </a:spcBef>
              <a:spcAft>
                <a:spcPts val="0"/>
              </a:spcAft>
              <a:buNone/>
            </a:pPr>
            <a:endParaRPr sz="2400">
              <a:solidFill>
                <a:srgbClr val="000000"/>
              </a:solidFill>
            </a:endParaRPr>
          </a:p>
          <a:p>
            <a:pPr marL="0" lvl="0" indent="0" algn="r" rtl="1">
              <a:spcBef>
                <a:spcPts val="1200"/>
              </a:spcBef>
              <a:spcAft>
                <a:spcPts val="0"/>
              </a:spcAft>
              <a:buNone/>
            </a:pPr>
            <a:r>
              <a:rPr lang="en" sz="2400">
                <a:solidFill>
                  <a:schemeClr val="dk1"/>
                </a:solidFill>
              </a:rPr>
              <a:t>أما </a:t>
            </a:r>
            <a:r>
              <a:rPr lang="en" sz="2400" b="1">
                <a:solidFill>
                  <a:schemeClr val="dk1"/>
                </a:solidFill>
              </a:rPr>
              <a:t>تدفق الفوتونات ذات الطاقة الأكبر من         </a:t>
            </a:r>
            <a:r>
              <a:rPr lang="en" sz="2400">
                <a:solidFill>
                  <a:schemeClr val="dk1"/>
                </a:solidFill>
              </a:rPr>
              <a:t>فيُعطى (اعتمادًا على المعادلة 13) بالعلاقة:</a:t>
            </a:r>
            <a:endParaRPr sz="2400">
              <a:solidFill>
                <a:schemeClr val="dk1"/>
              </a:solidFill>
            </a:endParaRPr>
          </a:p>
          <a:p>
            <a:pPr marL="0" lvl="0" indent="0" algn="r" rtl="1">
              <a:spcBef>
                <a:spcPts val="1200"/>
              </a:spcBef>
              <a:spcAft>
                <a:spcPts val="1200"/>
              </a:spcAft>
              <a:buNone/>
            </a:pPr>
            <a:endParaRPr sz="2400">
              <a:solidFill>
                <a:schemeClr val="dk1"/>
              </a:solidFill>
            </a:endParaRPr>
          </a:p>
        </p:txBody>
      </p:sp>
      <p:pic>
        <p:nvPicPr>
          <p:cNvPr id="145" name="Google Shape;145;p26"/>
          <p:cNvPicPr preferRelativeResize="0"/>
          <p:nvPr/>
        </p:nvPicPr>
        <p:blipFill>
          <a:blip r:embed="rId3">
            <a:alphaModFix/>
          </a:blip>
          <a:stretch>
            <a:fillRect/>
          </a:stretch>
        </p:blipFill>
        <p:spPr>
          <a:xfrm>
            <a:off x="3095375" y="149175"/>
            <a:ext cx="323850" cy="352425"/>
          </a:xfrm>
          <a:prstGeom prst="rect">
            <a:avLst/>
          </a:prstGeom>
          <a:noFill/>
          <a:ln>
            <a:noFill/>
          </a:ln>
        </p:spPr>
      </p:pic>
      <p:pic>
        <p:nvPicPr>
          <p:cNvPr id="146" name="Google Shape;146;p26"/>
          <p:cNvPicPr preferRelativeResize="0"/>
          <p:nvPr/>
        </p:nvPicPr>
        <p:blipFill>
          <a:blip r:embed="rId4">
            <a:alphaModFix/>
          </a:blip>
          <a:stretch>
            <a:fillRect/>
          </a:stretch>
        </p:blipFill>
        <p:spPr>
          <a:xfrm>
            <a:off x="3934250" y="174247"/>
            <a:ext cx="819150" cy="371475"/>
          </a:xfrm>
          <a:prstGeom prst="rect">
            <a:avLst/>
          </a:prstGeom>
          <a:noFill/>
          <a:ln>
            <a:noFill/>
          </a:ln>
        </p:spPr>
      </p:pic>
      <p:pic>
        <p:nvPicPr>
          <p:cNvPr id="147" name="Google Shape;147;p26"/>
          <p:cNvPicPr preferRelativeResize="0"/>
          <p:nvPr/>
        </p:nvPicPr>
        <p:blipFill>
          <a:blip r:embed="rId5">
            <a:alphaModFix/>
          </a:blip>
          <a:stretch>
            <a:fillRect/>
          </a:stretch>
        </p:blipFill>
        <p:spPr>
          <a:xfrm>
            <a:off x="1282963" y="612938"/>
            <a:ext cx="314325" cy="352425"/>
          </a:xfrm>
          <a:prstGeom prst="rect">
            <a:avLst/>
          </a:prstGeom>
          <a:noFill/>
          <a:ln>
            <a:noFill/>
          </a:ln>
        </p:spPr>
      </p:pic>
      <p:pic>
        <p:nvPicPr>
          <p:cNvPr id="148" name="Google Shape;148;p26"/>
          <p:cNvPicPr preferRelativeResize="0"/>
          <p:nvPr/>
        </p:nvPicPr>
        <p:blipFill>
          <a:blip r:embed="rId6">
            <a:alphaModFix/>
          </a:blip>
          <a:stretch>
            <a:fillRect/>
          </a:stretch>
        </p:blipFill>
        <p:spPr>
          <a:xfrm>
            <a:off x="3419225" y="1088738"/>
            <a:ext cx="438150" cy="333375"/>
          </a:xfrm>
          <a:prstGeom prst="rect">
            <a:avLst/>
          </a:prstGeom>
          <a:noFill/>
          <a:ln>
            <a:noFill/>
          </a:ln>
        </p:spPr>
      </p:pic>
      <p:pic>
        <p:nvPicPr>
          <p:cNvPr id="149" name="Google Shape;149;p26"/>
          <p:cNvPicPr preferRelativeResize="0"/>
          <p:nvPr/>
        </p:nvPicPr>
        <p:blipFill>
          <a:blip r:embed="rId6">
            <a:alphaModFix/>
          </a:blip>
          <a:stretch>
            <a:fillRect/>
          </a:stretch>
        </p:blipFill>
        <p:spPr>
          <a:xfrm>
            <a:off x="2070360" y="1514373"/>
            <a:ext cx="438150" cy="333375"/>
          </a:xfrm>
          <a:prstGeom prst="rect">
            <a:avLst/>
          </a:prstGeom>
          <a:noFill/>
          <a:ln>
            <a:noFill/>
          </a:ln>
        </p:spPr>
      </p:pic>
      <p:pic>
        <p:nvPicPr>
          <p:cNvPr id="150" name="Google Shape;150;p26"/>
          <p:cNvPicPr preferRelativeResize="0"/>
          <p:nvPr/>
        </p:nvPicPr>
        <p:blipFill>
          <a:blip r:embed="rId7">
            <a:alphaModFix/>
          </a:blip>
          <a:stretch>
            <a:fillRect/>
          </a:stretch>
        </p:blipFill>
        <p:spPr>
          <a:xfrm>
            <a:off x="1619250" y="2470588"/>
            <a:ext cx="5905500" cy="485775"/>
          </a:xfrm>
          <a:prstGeom prst="rect">
            <a:avLst/>
          </a:prstGeom>
          <a:noFill/>
          <a:ln>
            <a:noFill/>
          </a:ln>
        </p:spPr>
      </p:pic>
      <p:pic>
        <p:nvPicPr>
          <p:cNvPr id="151" name="Google Shape;151;p26"/>
          <p:cNvPicPr preferRelativeResize="0"/>
          <p:nvPr/>
        </p:nvPicPr>
        <p:blipFill>
          <a:blip r:embed="rId8">
            <a:alphaModFix/>
          </a:blip>
          <a:stretch>
            <a:fillRect/>
          </a:stretch>
        </p:blipFill>
        <p:spPr>
          <a:xfrm>
            <a:off x="4200238" y="3160713"/>
            <a:ext cx="466725" cy="390525"/>
          </a:xfrm>
          <a:prstGeom prst="rect">
            <a:avLst/>
          </a:prstGeom>
          <a:noFill/>
          <a:ln>
            <a:noFill/>
          </a:ln>
        </p:spPr>
      </p:pic>
      <p:pic>
        <p:nvPicPr>
          <p:cNvPr id="152" name="Google Shape;152;p26"/>
          <p:cNvPicPr preferRelativeResize="0"/>
          <p:nvPr/>
        </p:nvPicPr>
        <p:blipFill>
          <a:blip r:embed="rId9">
            <a:alphaModFix/>
          </a:blip>
          <a:stretch>
            <a:fillRect/>
          </a:stretch>
        </p:blipFill>
        <p:spPr>
          <a:xfrm>
            <a:off x="1604950" y="4004838"/>
            <a:ext cx="5934075" cy="847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body" idx="1"/>
          </p:nvPr>
        </p:nvSpPr>
        <p:spPr>
          <a:xfrm>
            <a:off x="311700" y="177600"/>
            <a:ext cx="8520600" cy="4682100"/>
          </a:xfrm>
          <a:prstGeom prst="rect">
            <a:avLst/>
          </a:prstGeom>
        </p:spPr>
        <p:txBody>
          <a:bodyPr spcFirstLastPara="1" wrap="square" lIns="91425" tIns="91425" rIns="91425" bIns="91425" anchor="t" anchorCtr="0">
            <a:normAutofit fontScale="92500" lnSpcReduction="20000"/>
          </a:bodyPr>
          <a:lstStyle/>
          <a:p>
            <a:pPr marL="0" lvl="0" indent="0" algn="r" rtl="1">
              <a:spcBef>
                <a:spcPts val="0"/>
              </a:spcBef>
              <a:spcAft>
                <a:spcPts val="0"/>
              </a:spcAft>
              <a:buNone/>
            </a:pPr>
            <a:r>
              <a:rPr lang="en" sz="2400" dirty="0">
                <a:solidFill>
                  <a:schemeClr val="dk1"/>
                </a:solidFill>
              </a:rPr>
              <a:t>ومنها نحصل على </a:t>
            </a:r>
            <a:r>
              <a:rPr lang="en" sz="2400" b="1" dirty="0">
                <a:solidFill>
                  <a:schemeClr val="dk1"/>
                </a:solidFill>
              </a:rPr>
              <a:t>القدرة المفيدة</a:t>
            </a:r>
            <a:r>
              <a:rPr lang="en" sz="2400" dirty="0">
                <a:solidFill>
                  <a:schemeClr val="dk1"/>
                </a:solidFill>
              </a:rPr>
              <a:t>:</a:t>
            </a:r>
            <a:endParaRPr sz="2400" dirty="0">
              <a:solidFill>
                <a:schemeClr val="dk1"/>
              </a:solidFill>
            </a:endParaRPr>
          </a:p>
          <a:p>
            <a:pPr marL="0" lvl="0" indent="0" algn="r" rtl="1">
              <a:spcBef>
                <a:spcPts val="1200"/>
              </a:spcBef>
              <a:spcAft>
                <a:spcPts val="0"/>
              </a:spcAft>
              <a:buNone/>
            </a:pPr>
            <a:endParaRPr sz="2400" dirty="0">
              <a:solidFill>
                <a:schemeClr val="dk1"/>
              </a:solidFill>
            </a:endParaRPr>
          </a:p>
          <a:p>
            <a:pPr marL="0" lvl="0" indent="0" algn="r" rtl="1">
              <a:spcBef>
                <a:spcPts val="1200"/>
              </a:spcBef>
              <a:spcAft>
                <a:spcPts val="0"/>
              </a:spcAft>
              <a:buNone/>
            </a:pPr>
            <a:r>
              <a:rPr lang="en" sz="2400" dirty="0">
                <a:solidFill>
                  <a:srgbClr val="FF0000"/>
                </a:solidFill>
              </a:rPr>
              <a:t>الكفاءة المثالية </a:t>
            </a:r>
            <a:r>
              <a:rPr lang="en" sz="2400" dirty="0">
                <a:solidFill>
                  <a:schemeClr val="dk1"/>
                </a:solidFill>
              </a:rPr>
              <a:t>تُعطى بالعلاقة:</a:t>
            </a:r>
            <a:endParaRPr sz="2400" dirty="0">
              <a:solidFill>
                <a:schemeClr val="dk1"/>
              </a:solidFill>
            </a:endParaRPr>
          </a:p>
          <a:p>
            <a:pPr marL="0" lvl="0" indent="0" algn="r" rtl="1">
              <a:spcBef>
                <a:spcPts val="1200"/>
              </a:spcBef>
              <a:spcAft>
                <a:spcPts val="0"/>
              </a:spcAft>
              <a:buNone/>
            </a:pPr>
            <a:endParaRPr sz="2400" dirty="0">
              <a:solidFill>
                <a:schemeClr val="dk1"/>
              </a:solidFill>
            </a:endParaRPr>
          </a:p>
          <a:p>
            <a:pPr marL="0" lvl="0" indent="0" algn="r" rtl="1">
              <a:spcBef>
                <a:spcPts val="1200"/>
              </a:spcBef>
              <a:spcAft>
                <a:spcPts val="0"/>
              </a:spcAft>
              <a:buNone/>
            </a:pPr>
            <a:endParaRPr sz="2400" dirty="0">
              <a:solidFill>
                <a:schemeClr val="dk1"/>
              </a:solidFill>
            </a:endParaRPr>
          </a:p>
          <a:p>
            <a:pPr marL="0" lvl="0" indent="0" algn="r" rtl="1">
              <a:spcBef>
                <a:spcPts val="1200"/>
              </a:spcBef>
              <a:spcAft>
                <a:spcPts val="0"/>
              </a:spcAft>
              <a:buNone/>
            </a:pPr>
            <a:endParaRPr sz="2400" dirty="0">
              <a:solidFill>
                <a:schemeClr val="dk1"/>
              </a:solidFill>
            </a:endParaRPr>
          </a:p>
          <a:p>
            <a:pPr marL="0" lvl="0" indent="0" algn="r" rtl="1">
              <a:spcBef>
                <a:spcPts val="1200"/>
              </a:spcBef>
              <a:spcAft>
                <a:spcPts val="0"/>
              </a:spcAft>
              <a:buNone/>
            </a:pPr>
            <a:endParaRPr sz="2400" dirty="0">
              <a:solidFill>
                <a:schemeClr val="dk1"/>
              </a:solidFill>
            </a:endParaRPr>
          </a:p>
          <a:p>
            <a:pPr marL="0" lvl="0" indent="0" algn="r" rtl="1">
              <a:spcBef>
                <a:spcPts val="1200"/>
              </a:spcBef>
              <a:spcAft>
                <a:spcPts val="0"/>
              </a:spcAft>
              <a:buClr>
                <a:schemeClr val="dk1"/>
              </a:buClr>
              <a:buSzPct val="45833"/>
              <a:buFont typeface="Arial"/>
              <a:buNone/>
            </a:pPr>
            <a:r>
              <a:rPr lang="en" sz="2400" dirty="0">
                <a:solidFill>
                  <a:schemeClr val="dk1"/>
                </a:solidFill>
              </a:rPr>
              <a:t>لاحظ أن </a:t>
            </a:r>
            <a:r>
              <a:rPr lang="en" sz="2400" b="1" dirty="0">
                <a:solidFill>
                  <a:schemeClr val="dk1"/>
                </a:solidFill>
              </a:rPr>
              <a:t>الكفاءة المثالية</a:t>
            </a:r>
            <a:r>
              <a:rPr lang="en" sz="2400" dirty="0">
                <a:solidFill>
                  <a:schemeClr val="dk1"/>
                </a:solidFill>
              </a:rPr>
              <a:t> تعتمد فقط على </a:t>
            </a:r>
            <a:r>
              <a:rPr lang="en" sz="2400" b="1" dirty="0">
                <a:solidFill>
                  <a:schemeClr val="dk1"/>
                </a:solidFill>
              </a:rPr>
              <a:t>التوزيع الطيفي للإشعاع</a:t>
            </a:r>
            <a:r>
              <a:rPr lang="en" sz="2400" dirty="0">
                <a:solidFill>
                  <a:schemeClr val="dk1"/>
                </a:solidFill>
              </a:rPr>
              <a:t> وعلى </a:t>
            </a:r>
            <a:r>
              <a:rPr lang="en" sz="2400" b="1" dirty="0">
                <a:solidFill>
                  <a:schemeClr val="dk1"/>
                </a:solidFill>
              </a:rPr>
              <a:t>فجوة الحزمة (band gap)</a:t>
            </a:r>
            <a:r>
              <a:rPr lang="en" sz="2400" dirty="0">
                <a:solidFill>
                  <a:schemeClr val="dk1"/>
                </a:solidFill>
              </a:rPr>
              <a:t> في شبه الموصل،</a:t>
            </a:r>
            <a:endParaRPr sz="2400" dirty="0">
              <a:solidFill>
                <a:schemeClr val="dk1"/>
              </a:solidFill>
            </a:endParaRPr>
          </a:p>
          <a:p>
            <a:pPr marL="0" lvl="0" indent="0" algn="r" rtl="1">
              <a:spcBef>
                <a:spcPts val="1200"/>
              </a:spcBef>
              <a:spcAft>
                <a:spcPts val="0"/>
              </a:spcAft>
              <a:buNone/>
            </a:pPr>
            <a:r>
              <a:rPr lang="en" sz="2400" dirty="0">
                <a:solidFill>
                  <a:schemeClr val="dk1"/>
                </a:solidFill>
              </a:rPr>
              <a:t>ولا تتأثر بطريقة عمل الجهاز أو آليته الداخلية.</a:t>
            </a:r>
            <a:endParaRPr sz="2400" dirty="0">
              <a:solidFill>
                <a:schemeClr val="dk1"/>
              </a:solidFill>
            </a:endParaRPr>
          </a:p>
          <a:p>
            <a:pPr marL="0" lvl="0" indent="0" algn="r" rtl="1">
              <a:spcBef>
                <a:spcPts val="1200"/>
              </a:spcBef>
              <a:spcAft>
                <a:spcPts val="1200"/>
              </a:spcAft>
              <a:buNone/>
            </a:pPr>
            <a:endParaRPr sz="2400" dirty="0">
              <a:solidFill>
                <a:schemeClr val="dk1"/>
              </a:solidFill>
            </a:endParaRPr>
          </a:p>
        </p:txBody>
      </p:sp>
      <p:pic>
        <p:nvPicPr>
          <p:cNvPr id="158" name="Google Shape;158;p27"/>
          <p:cNvPicPr preferRelativeResize="0"/>
          <p:nvPr/>
        </p:nvPicPr>
        <p:blipFill>
          <a:blip r:embed="rId3">
            <a:alphaModFix/>
          </a:blip>
          <a:stretch>
            <a:fillRect/>
          </a:stretch>
        </p:blipFill>
        <p:spPr>
          <a:xfrm>
            <a:off x="207145" y="602673"/>
            <a:ext cx="6179800" cy="638998"/>
          </a:xfrm>
          <a:prstGeom prst="rect">
            <a:avLst/>
          </a:prstGeom>
          <a:noFill/>
          <a:ln>
            <a:noFill/>
          </a:ln>
        </p:spPr>
      </p:pic>
      <p:pic>
        <p:nvPicPr>
          <p:cNvPr id="159" name="Google Shape;159;p27"/>
          <p:cNvPicPr preferRelativeResize="0"/>
          <p:nvPr/>
        </p:nvPicPr>
        <p:blipFill>
          <a:blip r:embed="rId4">
            <a:alphaModFix/>
          </a:blip>
          <a:stretch>
            <a:fillRect/>
          </a:stretch>
        </p:blipFill>
        <p:spPr>
          <a:xfrm>
            <a:off x="1309688" y="1684850"/>
            <a:ext cx="6524625" cy="1104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body" idx="1"/>
          </p:nvPr>
        </p:nvSpPr>
        <p:spPr>
          <a:xfrm>
            <a:off x="311700" y="292925"/>
            <a:ext cx="8520600" cy="46821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400" dirty="0">
                <a:solidFill>
                  <a:schemeClr val="dk1"/>
                </a:solidFill>
              </a:rPr>
              <a:t>وبخلاف كفاءة الثنائيات الضوئية (الفوتوديودات) الحقيقية، فإن         </a:t>
            </a:r>
            <a:r>
              <a:rPr lang="en" sz="2400" b="1" dirty="0">
                <a:solidFill>
                  <a:schemeClr val="dk1"/>
                </a:solidFill>
              </a:rPr>
              <a:t>لا تعتمد على شدة الإضاءة</a:t>
            </a:r>
            <a:r>
              <a:rPr lang="en" sz="2400" dirty="0">
                <a:solidFill>
                  <a:schemeClr val="dk1"/>
                </a:solidFill>
              </a:rPr>
              <a:t>.</a:t>
            </a:r>
            <a:endParaRPr sz="2400" dirty="0">
              <a:solidFill>
                <a:schemeClr val="dk1"/>
              </a:solidFill>
            </a:endParaRPr>
          </a:p>
          <a:p>
            <a:pPr marL="0" lvl="0" indent="0" algn="r" rtl="1">
              <a:spcBef>
                <a:spcPts val="1200"/>
              </a:spcBef>
              <a:spcAft>
                <a:spcPts val="0"/>
              </a:spcAft>
              <a:buNone/>
            </a:pPr>
            <a:r>
              <a:rPr lang="en" sz="2400" dirty="0">
                <a:solidFill>
                  <a:schemeClr val="dk1"/>
                </a:solidFill>
              </a:rPr>
              <a:t>في حالة </a:t>
            </a:r>
            <a:r>
              <a:rPr lang="en" sz="2400" b="1" dirty="0">
                <a:solidFill>
                  <a:schemeClr val="dk1"/>
                </a:solidFill>
              </a:rPr>
              <a:t>إشعاع الجسم الأسود</a:t>
            </a:r>
            <a:r>
              <a:rPr lang="en" sz="2400" dirty="0">
                <a:solidFill>
                  <a:schemeClr val="dk1"/>
                </a:solidFill>
              </a:rPr>
              <a:t>:</a:t>
            </a:r>
            <a:endParaRPr sz="2400" dirty="0">
              <a:solidFill>
                <a:schemeClr val="dk1"/>
              </a:solidFill>
            </a:endParaRPr>
          </a:p>
          <a:p>
            <a:pPr marL="0" lvl="0" indent="0" algn="r" rtl="1">
              <a:spcBef>
                <a:spcPts val="1200"/>
              </a:spcBef>
              <a:spcAft>
                <a:spcPts val="0"/>
              </a:spcAft>
              <a:buNone/>
            </a:pPr>
            <a:endParaRPr sz="2400" dirty="0">
              <a:solidFill>
                <a:schemeClr val="dk1"/>
              </a:solidFill>
            </a:endParaRPr>
          </a:p>
          <a:p>
            <a:pPr marL="0" lvl="0" indent="0" algn="r" rtl="1">
              <a:spcBef>
                <a:spcPts val="1200"/>
              </a:spcBef>
              <a:spcAft>
                <a:spcPts val="0"/>
              </a:spcAft>
              <a:buNone/>
            </a:pPr>
            <a:endParaRPr sz="2400" dirty="0">
              <a:solidFill>
                <a:schemeClr val="dk1"/>
              </a:solidFill>
            </a:endParaRPr>
          </a:p>
          <a:p>
            <a:pPr marL="0" lvl="0" indent="0" algn="r" rtl="1">
              <a:spcBef>
                <a:spcPts val="1200"/>
              </a:spcBef>
              <a:spcAft>
                <a:spcPts val="0"/>
              </a:spcAft>
              <a:buNone/>
            </a:pPr>
            <a:r>
              <a:rPr lang="en" sz="2400" dirty="0">
                <a:solidFill>
                  <a:schemeClr val="dk1"/>
                </a:solidFill>
              </a:rPr>
              <a:t>ومن الواضح أن النسبة                 تعتمد فقط على </a:t>
            </a:r>
            <a:r>
              <a:rPr lang="en" sz="2400" b="1" dirty="0">
                <a:solidFill>
                  <a:schemeClr val="dk1"/>
                </a:solidFill>
              </a:rPr>
              <a:t>طبيعة الإشعاع</a:t>
            </a:r>
            <a:r>
              <a:rPr lang="en" sz="2400" dirty="0">
                <a:solidFill>
                  <a:schemeClr val="dk1"/>
                </a:solidFill>
              </a:rPr>
              <a:t> وليس على </a:t>
            </a:r>
            <a:r>
              <a:rPr lang="en" sz="2400" b="1" dirty="0">
                <a:solidFill>
                  <a:schemeClr val="dk1"/>
                </a:solidFill>
              </a:rPr>
              <a:t>شدته</a:t>
            </a:r>
            <a:r>
              <a:rPr lang="en" sz="2400" dirty="0">
                <a:solidFill>
                  <a:schemeClr val="dk1"/>
                </a:solidFill>
              </a:rPr>
              <a:t>.</a:t>
            </a:r>
            <a:endParaRPr sz="2400" dirty="0">
              <a:solidFill>
                <a:schemeClr val="dk1"/>
              </a:solidFill>
            </a:endParaRPr>
          </a:p>
          <a:p>
            <a:pPr marL="0" lvl="0" indent="0" algn="r" rtl="1">
              <a:spcBef>
                <a:spcPts val="1200"/>
              </a:spcBef>
              <a:spcAft>
                <a:spcPts val="0"/>
              </a:spcAft>
              <a:buNone/>
            </a:pPr>
            <a:r>
              <a:rPr lang="en" sz="2400" dirty="0">
                <a:solidFill>
                  <a:schemeClr val="dk1"/>
                </a:solidFill>
              </a:rPr>
              <a:t>هذه النسبة تُعطى بـ:</a:t>
            </a:r>
            <a:endParaRPr sz="2400" dirty="0">
              <a:solidFill>
                <a:schemeClr val="dk1"/>
              </a:solidFill>
            </a:endParaRPr>
          </a:p>
          <a:p>
            <a:pPr marL="0" lvl="0" indent="0" algn="r" rtl="1">
              <a:spcBef>
                <a:spcPts val="1200"/>
              </a:spcBef>
              <a:spcAft>
                <a:spcPts val="1200"/>
              </a:spcAft>
              <a:buClr>
                <a:schemeClr val="dk1"/>
              </a:buClr>
              <a:buSzPts val="1100"/>
              <a:buFont typeface="Arial"/>
              <a:buNone/>
            </a:pPr>
            <a:endParaRPr sz="2400" dirty="0">
              <a:solidFill>
                <a:schemeClr val="dk1"/>
              </a:solidFill>
            </a:endParaRPr>
          </a:p>
        </p:txBody>
      </p:sp>
      <p:pic>
        <p:nvPicPr>
          <p:cNvPr id="165" name="Google Shape;165;p28"/>
          <p:cNvPicPr preferRelativeResize="0"/>
          <p:nvPr/>
        </p:nvPicPr>
        <p:blipFill>
          <a:blip r:embed="rId3">
            <a:alphaModFix/>
          </a:blip>
          <a:stretch>
            <a:fillRect/>
          </a:stretch>
        </p:blipFill>
        <p:spPr>
          <a:xfrm>
            <a:off x="2159050" y="396525"/>
            <a:ext cx="613352" cy="269875"/>
          </a:xfrm>
          <a:prstGeom prst="rect">
            <a:avLst/>
          </a:prstGeom>
          <a:noFill/>
          <a:ln>
            <a:noFill/>
          </a:ln>
        </p:spPr>
      </p:pic>
      <p:pic>
        <p:nvPicPr>
          <p:cNvPr id="166" name="Google Shape;166;p28"/>
          <p:cNvPicPr preferRelativeResize="0"/>
          <p:nvPr/>
        </p:nvPicPr>
        <p:blipFill>
          <a:blip r:embed="rId4">
            <a:alphaModFix/>
          </a:blip>
          <a:stretch>
            <a:fillRect/>
          </a:stretch>
        </p:blipFill>
        <p:spPr>
          <a:xfrm>
            <a:off x="700075" y="1918500"/>
            <a:ext cx="7743825" cy="914400"/>
          </a:xfrm>
          <a:prstGeom prst="rect">
            <a:avLst/>
          </a:prstGeom>
          <a:noFill/>
          <a:ln>
            <a:noFill/>
          </a:ln>
        </p:spPr>
      </p:pic>
      <p:pic>
        <p:nvPicPr>
          <p:cNvPr id="167" name="Google Shape;167;p28"/>
          <p:cNvPicPr preferRelativeResize="0"/>
          <p:nvPr/>
        </p:nvPicPr>
        <p:blipFill>
          <a:blip r:embed="rId5">
            <a:alphaModFix/>
          </a:blip>
          <a:stretch>
            <a:fillRect/>
          </a:stretch>
        </p:blipFill>
        <p:spPr>
          <a:xfrm>
            <a:off x="311700" y="2876027"/>
            <a:ext cx="2143125" cy="269875"/>
          </a:xfrm>
          <a:prstGeom prst="rect">
            <a:avLst/>
          </a:prstGeom>
          <a:noFill/>
          <a:ln>
            <a:noFill/>
          </a:ln>
        </p:spPr>
      </p:pic>
      <p:pic>
        <p:nvPicPr>
          <p:cNvPr id="168" name="Google Shape;168;p28"/>
          <p:cNvPicPr preferRelativeResize="0"/>
          <p:nvPr/>
        </p:nvPicPr>
        <p:blipFill>
          <a:blip r:embed="rId6">
            <a:alphaModFix/>
          </a:blip>
          <a:stretch>
            <a:fillRect/>
          </a:stretch>
        </p:blipFill>
        <p:spPr>
          <a:xfrm>
            <a:off x="5376625" y="3134350"/>
            <a:ext cx="1042017" cy="269875"/>
          </a:xfrm>
          <a:prstGeom prst="rect">
            <a:avLst/>
          </a:prstGeom>
          <a:noFill/>
          <a:ln>
            <a:noFill/>
          </a:ln>
        </p:spPr>
      </p:pic>
      <p:pic>
        <p:nvPicPr>
          <p:cNvPr id="169" name="Google Shape;169;p28"/>
          <p:cNvPicPr preferRelativeResize="0"/>
          <p:nvPr/>
        </p:nvPicPr>
        <p:blipFill>
          <a:blip r:embed="rId7">
            <a:alphaModFix/>
          </a:blip>
          <a:stretch>
            <a:fillRect/>
          </a:stretch>
        </p:blipFill>
        <p:spPr>
          <a:xfrm>
            <a:off x="257162" y="4048125"/>
            <a:ext cx="8629650" cy="1095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body" idx="1"/>
          </p:nvPr>
        </p:nvSpPr>
        <p:spPr>
          <a:xfrm>
            <a:off x="311700" y="189125"/>
            <a:ext cx="8520600" cy="46938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400">
                <a:solidFill>
                  <a:schemeClr val="dk1"/>
                </a:solidFill>
              </a:rPr>
              <a:t>وبالنسبة لإشعاع </a:t>
            </a:r>
            <a:r>
              <a:rPr lang="en" sz="2400" b="1">
                <a:solidFill>
                  <a:schemeClr val="dk1"/>
                </a:solidFill>
              </a:rPr>
              <a:t>جسم أسود بدرجة حرارة 6000 كلفن</a:t>
            </a:r>
            <a:r>
              <a:rPr lang="en" sz="2400">
                <a:solidFill>
                  <a:schemeClr val="dk1"/>
                </a:solidFill>
              </a:rPr>
              <a:t>، تكون هذه النسبة ثابتة تقريبًا وتساوي </a:t>
            </a:r>
            <a:r>
              <a:rPr lang="en" sz="2400" b="1">
                <a:solidFill>
                  <a:schemeClr val="dk1"/>
                </a:solidFill>
              </a:rPr>
              <a:t>0.558</a:t>
            </a:r>
            <a:r>
              <a:rPr lang="en" sz="2400">
                <a:solidFill>
                  <a:schemeClr val="dk1"/>
                </a:solidFill>
              </a:rPr>
              <a:t> عندما تكون Wg = 1.1 eV</a:t>
            </a:r>
            <a:endParaRPr sz="2400">
              <a:solidFill>
                <a:schemeClr val="dk1"/>
              </a:solidFill>
            </a:endParaRPr>
          </a:p>
          <a:p>
            <a:pPr marL="0" lvl="0" indent="0" algn="r" rtl="1">
              <a:spcBef>
                <a:spcPts val="1200"/>
              </a:spcBef>
              <a:spcAft>
                <a:spcPts val="0"/>
              </a:spcAft>
              <a:buNone/>
            </a:pPr>
            <a:r>
              <a:rPr lang="en" sz="2400">
                <a:solidFill>
                  <a:schemeClr val="dk1"/>
                </a:solidFill>
              </a:rPr>
              <a:t>بالتالي تكون </a:t>
            </a:r>
            <a:r>
              <a:rPr lang="en" sz="2400" b="1">
                <a:solidFill>
                  <a:schemeClr val="dk1"/>
                </a:solidFill>
              </a:rPr>
              <a:t>الكفاءة المثالية للدايود الضوئي (الفوتوديود)</a:t>
            </a:r>
            <a:r>
              <a:rPr lang="en" sz="2400">
                <a:solidFill>
                  <a:schemeClr val="dk1"/>
                </a:solidFill>
              </a:rPr>
              <a:t>:</a:t>
            </a:r>
            <a:endParaRPr sz="2400">
              <a:solidFill>
                <a:schemeClr val="dk1"/>
              </a:solidFill>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0"/>
              </a:spcAft>
              <a:buNone/>
            </a:pPr>
            <a:r>
              <a:rPr lang="en" sz="2400">
                <a:solidFill>
                  <a:schemeClr val="dk1"/>
                </a:solidFill>
              </a:rPr>
              <a:t>ويكون من الأنسب التعبير عنها </a:t>
            </a:r>
            <a:r>
              <a:rPr lang="en" sz="2400" b="1">
                <a:solidFill>
                  <a:schemeClr val="dk1"/>
                </a:solidFill>
              </a:rPr>
              <a:t>بدلالة جهد فجوة الحزمة</a:t>
            </a:r>
            <a:r>
              <a:rPr lang="en" sz="2400">
                <a:solidFill>
                  <a:schemeClr val="dk1"/>
                </a:solidFill>
              </a:rPr>
              <a:t>  Vg    بدلاً من التردد الموافق لها </a:t>
            </a:r>
            <a:endParaRPr sz="2400">
              <a:solidFill>
                <a:schemeClr val="dk1"/>
              </a:solidFill>
            </a:endParaRPr>
          </a:p>
          <a:p>
            <a:pPr marL="0" lvl="0" indent="0" algn="r" rtl="1">
              <a:spcBef>
                <a:spcPts val="1200"/>
              </a:spcBef>
              <a:spcAft>
                <a:spcPts val="1200"/>
              </a:spcAft>
              <a:buNone/>
            </a:pPr>
            <a:endParaRPr sz="2400">
              <a:solidFill>
                <a:schemeClr val="dk1"/>
              </a:solidFill>
            </a:endParaRPr>
          </a:p>
        </p:txBody>
      </p:sp>
      <p:pic>
        <p:nvPicPr>
          <p:cNvPr id="175" name="Google Shape;175;p29"/>
          <p:cNvPicPr preferRelativeResize="0"/>
          <p:nvPr/>
        </p:nvPicPr>
        <p:blipFill>
          <a:blip r:embed="rId3">
            <a:alphaModFix/>
          </a:blip>
          <a:stretch>
            <a:fillRect/>
          </a:stretch>
        </p:blipFill>
        <p:spPr>
          <a:xfrm>
            <a:off x="1185850" y="2005463"/>
            <a:ext cx="6772275" cy="809625"/>
          </a:xfrm>
          <a:prstGeom prst="rect">
            <a:avLst/>
          </a:prstGeom>
          <a:noFill/>
          <a:ln>
            <a:noFill/>
          </a:ln>
        </p:spPr>
      </p:pic>
      <p:pic>
        <p:nvPicPr>
          <p:cNvPr id="176" name="Google Shape;176;p29"/>
          <p:cNvPicPr preferRelativeResize="0"/>
          <p:nvPr/>
        </p:nvPicPr>
        <p:blipFill>
          <a:blip r:embed="rId4">
            <a:alphaModFix/>
          </a:blip>
          <a:stretch>
            <a:fillRect/>
          </a:stretch>
        </p:blipFill>
        <p:spPr>
          <a:xfrm>
            <a:off x="6267400" y="3358025"/>
            <a:ext cx="1314450" cy="457200"/>
          </a:xfrm>
          <a:prstGeom prst="rect">
            <a:avLst/>
          </a:prstGeom>
          <a:noFill/>
          <a:ln>
            <a:noFill/>
          </a:ln>
        </p:spPr>
      </p:pic>
      <p:pic>
        <p:nvPicPr>
          <p:cNvPr id="177" name="Google Shape;177;p29"/>
          <p:cNvPicPr preferRelativeResize="0"/>
          <p:nvPr/>
        </p:nvPicPr>
        <p:blipFill>
          <a:blip r:embed="rId5">
            <a:alphaModFix/>
          </a:blip>
          <a:stretch>
            <a:fillRect/>
          </a:stretch>
        </p:blipFill>
        <p:spPr>
          <a:xfrm>
            <a:off x="1185850" y="3874738"/>
            <a:ext cx="7086600" cy="904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body" idx="1"/>
          </p:nvPr>
        </p:nvSpPr>
        <p:spPr>
          <a:xfrm>
            <a:off x="311700" y="246800"/>
            <a:ext cx="8520600" cy="43221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400">
                <a:solidFill>
                  <a:schemeClr val="dk1"/>
                </a:solidFill>
              </a:rPr>
              <a:t>وباستخدام المتغير              تصبح:</a:t>
            </a:r>
            <a:endParaRPr sz="2400">
              <a:solidFill>
                <a:schemeClr val="dk1"/>
              </a:solidFill>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0"/>
              </a:spcAft>
              <a:buNone/>
            </a:pPr>
            <a:r>
              <a:rPr lang="en" sz="2400">
                <a:solidFill>
                  <a:schemeClr val="dk1"/>
                </a:solidFill>
              </a:rPr>
              <a:t>لاحظ أن </a:t>
            </a:r>
            <a:r>
              <a:rPr lang="en" sz="2400" b="1">
                <a:solidFill>
                  <a:schemeClr val="dk1"/>
                </a:solidFill>
              </a:rPr>
              <a:t>الحد الأدنى للتكامل</a:t>
            </a:r>
            <a:r>
              <a:rPr lang="en" sz="2400">
                <a:solidFill>
                  <a:schemeClr val="dk1"/>
                </a:solidFill>
              </a:rPr>
              <a:t> يمثّل القيمة من x التي تقابل التردد fg.</a:t>
            </a:r>
            <a:endParaRPr sz="2400">
              <a:solidFill>
                <a:schemeClr val="dk1"/>
              </a:solidFill>
            </a:endParaRPr>
          </a:p>
          <a:p>
            <a:pPr marL="0" lvl="0" indent="0" algn="r" rtl="1">
              <a:spcBef>
                <a:spcPts val="1200"/>
              </a:spcBef>
              <a:spcAft>
                <a:spcPts val="1200"/>
              </a:spcAft>
              <a:buNone/>
            </a:pPr>
            <a:endParaRPr sz="2400">
              <a:solidFill>
                <a:schemeClr val="dk1"/>
              </a:solidFill>
            </a:endParaRPr>
          </a:p>
        </p:txBody>
      </p:sp>
      <p:pic>
        <p:nvPicPr>
          <p:cNvPr id="183" name="Google Shape;183;p30"/>
          <p:cNvPicPr preferRelativeResize="0"/>
          <p:nvPr/>
        </p:nvPicPr>
        <p:blipFill>
          <a:blip r:embed="rId3">
            <a:alphaModFix/>
          </a:blip>
          <a:stretch>
            <a:fillRect/>
          </a:stretch>
        </p:blipFill>
        <p:spPr>
          <a:xfrm>
            <a:off x="5968255" y="292925"/>
            <a:ext cx="1000125" cy="523875"/>
          </a:xfrm>
          <a:prstGeom prst="rect">
            <a:avLst/>
          </a:prstGeom>
          <a:noFill/>
          <a:ln>
            <a:noFill/>
          </a:ln>
        </p:spPr>
      </p:pic>
      <p:pic>
        <p:nvPicPr>
          <p:cNvPr id="184" name="Google Shape;184;p30"/>
          <p:cNvPicPr preferRelativeResize="0"/>
          <p:nvPr/>
        </p:nvPicPr>
        <p:blipFill>
          <a:blip r:embed="rId4">
            <a:alphaModFix/>
          </a:blip>
          <a:stretch>
            <a:fillRect/>
          </a:stretch>
        </p:blipFill>
        <p:spPr>
          <a:xfrm>
            <a:off x="83225" y="975450"/>
            <a:ext cx="8960575" cy="1952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body" idx="1"/>
          </p:nvPr>
        </p:nvSpPr>
        <p:spPr>
          <a:xfrm>
            <a:off x="311700" y="246800"/>
            <a:ext cx="8520600" cy="43221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400" b="1" u="sng">
                <a:solidFill>
                  <a:srgbClr val="FF0000"/>
                </a:solidFill>
              </a:rPr>
              <a:t>مثال:</a:t>
            </a:r>
            <a:endParaRPr sz="2400" b="1" u="sng">
              <a:solidFill>
                <a:srgbClr val="FF0000"/>
              </a:solidFill>
            </a:endParaRPr>
          </a:p>
          <a:p>
            <a:pPr marL="0" lvl="0" indent="0" algn="r" rtl="1">
              <a:spcBef>
                <a:spcPts val="1200"/>
              </a:spcBef>
              <a:spcAft>
                <a:spcPts val="0"/>
              </a:spcAft>
              <a:buClr>
                <a:schemeClr val="dk1"/>
              </a:buClr>
              <a:buSzPts val="1100"/>
              <a:buFont typeface="Arial"/>
              <a:buNone/>
            </a:pPr>
            <a:r>
              <a:rPr lang="en" sz="2400">
                <a:solidFill>
                  <a:schemeClr val="dk1"/>
                </a:solidFill>
              </a:rPr>
              <a:t>ما هو </a:t>
            </a:r>
            <a:r>
              <a:rPr lang="en" sz="2400" b="1">
                <a:solidFill>
                  <a:schemeClr val="dk1"/>
                </a:solidFill>
              </a:rPr>
              <a:t>تدفق الفوتونات</a:t>
            </a:r>
            <a:r>
              <a:rPr lang="en" sz="2400">
                <a:solidFill>
                  <a:schemeClr val="dk1"/>
                </a:solidFill>
              </a:rPr>
              <a:t> التي تمتلك </a:t>
            </a:r>
            <a:r>
              <a:rPr lang="en" sz="2400" b="1">
                <a:solidFill>
                  <a:schemeClr val="dk1"/>
                </a:solidFill>
              </a:rPr>
              <a:t>طاقة أكبر من طاقة فجوة الحزمة في السيليكون</a:t>
            </a:r>
            <a:endParaRPr sz="2400" b="1">
              <a:solidFill>
                <a:schemeClr val="dk1"/>
              </a:solidFill>
            </a:endParaRPr>
          </a:p>
          <a:p>
            <a:pPr marL="0" lvl="0" indent="0" algn="r" rtl="1">
              <a:spcBef>
                <a:spcPts val="1200"/>
              </a:spcBef>
              <a:spcAft>
                <a:spcPts val="0"/>
              </a:spcAft>
              <a:buNone/>
            </a:pPr>
            <a:r>
              <a:rPr lang="en" sz="2400">
                <a:solidFill>
                  <a:schemeClr val="dk1"/>
                </a:solidFill>
              </a:rPr>
              <a:t>(1.1 إلكترون فولت، أي Vg=1.1 فولت ) عندما يصدر </a:t>
            </a:r>
            <a:r>
              <a:rPr lang="en" sz="2400" b="1">
                <a:solidFill>
                  <a:schemeClr val="dk1"/>
                </a:solidFill>
              </a:rPr>
              <a:t>جسم أسود بدرجة حرارة 6000 كلفن</a:t>
            </a:r>
            <a:r>
              <a:rPr lang="en" sz="2400">
                <a:solidFill>
                  <a:schemeClr val="dk1"/>
                </a:solidFill>
              </a:rPr>
              <a:t> إشعاعًا ضوئيًا بكثافة قدرة مقدارها </a:t>
            </a:r>
            <a:r>
              <a:rPr lang="en" sz="2400" b="1">
                <a:solidFill>
                  <a:schemeClr val="dk1"/>
                </a:solidFill>
              </a:rPr>
              <a:t>1000 واط/متر²</a:t>
            </a:r>
            <a:r>
              <a:rPr lang="en" sz="2400">
                <a:solidFill>
                  <a:schemeClr val="dk1"/>
                </a:solidFill>
              </a:rPr>
              <a:t>؟</a:t>
            </a:r>
            <a:endParaRPr sz="2400">
              <a:solidFill>
                <a:srgbClr val="000000"/>
              </a:solidFill>
            </a:endParaRPr>
          </a:p>
          <a:p>
            <a:pPr marL="0" lvl="0" indent="0" algn="r" rtl="1">
              <a:spcBef>
                <a:spcPts val="1200"/>
              </a:spcBef>
              <a:spcAft>
                <a:spcPts val="1200"/>
              </a:spcAft>
              <a:buNone/>
            </a:pPr>
            <a:endParaRPr/>
          </a:p>
        </p:txBody>
      </p:sp>
      <p:pic>
        <p:nvPicPr>
          <p:cNvPr id="190" name="Google Shape;190;p31"/>
          <p:cNvPicPr preferRelativeResize="0"/>
          <p:nvPr/>
        </p:nvPicPr>
        <p:blipFill>
          <a:blip r:embed="rId3">
            <a:alphaModFix/>
          </a:blip>
          <a:stretch>
            <a:fillRect/>
          </a:stretch>
        </p:blipFill>
        <p:spPr>
          <a:xfrm>
            <a:off x="342900" y="2497000"/>
            <a:ext cx="8801100" cy="2381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11700" y="281400"/>
            <a:ext cx="8520600" cy="4287600"/>
          </a:xfrm>
          <a:prstGeom prst="rect">
            <a:avLst/>
          </a:prstGeom>
        </p:spPr>
        <p:txBody>
          <a:bodyPr spcFirstLastPara="1" wrap="square" lIns="91425" tIns="91425" rIns="91425" bIns="91425" anchor="t" anchorCtr="0">
            <a:noAutofit/>
          </a:bodyPr>
          <a:lstStyle/>
          <a:p>
            <a:pPr marL="0" lvl="0" indent="0" algn="just" rtl="1">
              <a:spcBef>
                <a:spcPts val="1200"/>
              </a:spcBef>
              <a:spcAft>
                <a:spcPts val="0"/>
              </a:spcAft>
              <a:buClr>
                <a:schemeClr val="dk1"/>
              </a:buClr>
              <a:buSzPts val="1100"/>
              <a:buFont typeface="Arial"/>
              <a:buNone/>
            </a:pPr>
            <a:r>
              <a:rPr lang="en" sz="3000">
                <a:solidFill>
                  <a:schemeClr val="dk1"/>
                </a:solidFill>
              </a:rPr>
              <a:t> </a:t>
            </a:r>
            <a:r>
              <a:rPr lang="en" sz="3000" b="1">
                <a:solidFill>
                  <a:srgbClr val="980000"/>
                </a:solidFill>
              </a:rPr>
              <a:t>المفهوم الأساسي:</a:t>
            </a:r>
            <a:r>
              <a:rPr lang="en" sz="3000" b="1">
                <a:solidFill>
                  <a:schemeClr val="dk1"/>
                </a:solidFill>
              </a:rPr>
              <a:t/>
            </a:r>
            <a:br>
              <a:rPr lang="en" sz="3000" b="1">
                <a:solidFill>
                  <a:schemeClr val="dk1"/>
                </a:solidFill>
              </a:rPr>
            </a:br>
            <a:r>
              <a:rPr lang="en" sz="3000">
                <a:solidFill>
                  <a:schemeClr val="dk1"/>
                </a:solidFill>
              </a:rPr>
              <a:t> الدايود الكهروضوئي هو بنية تحتوي على وصلة </a:t>
            </a:r>
            <a:r>
              <a:rPr lang="en" sz="3000" b="1">
                <a:solidFill>
                  <a:schemeClr val="dk1"/>
                </a:solidFill>
              </a:rPr>
              <a:t>p-n</a:t>
            </a:r>
            <a:r>
              <a:rPr lang="en" sz="3000">
                <a:solidFill>
                  <a:schemeClr val="dk1"/>
                </a:solidFill>
              </a:rPr>
              <a:t> مدمجة تسمح بتكوين أزواج </a:t>
            </a:r>
            <a:r>
              <a:rPr lang="en" sz="3000" b="1">
                <a:solidFill>
                  <a:schemeClr val="dk1"/>
                </a:solidFill>
              </a:rPr>
              <a:t>إلكترون–فجوة</a:t>
            </a:r>
            <a:r>
              <a:rPr lang="en" sz="3000">
                <a:solidFill>
                  <a:schemeClr val="dk1"/>
                </a:solidFill>
              </a:rPr>
              <a:t> عند تعرضها للضوء، ثم تفصل هذه الأزواج لتوليد تيار كهربائي.</a:t>
            </a:r>
            <a:endParaRPr sz="3000">
              <a:solidFill>
                <a:schemeClr val="dk1"/>
              </a:solidFill>
            </a:endParaRPr>
          </a:p>
          <a:p>
            <a:pPr marL="0" lvl="0" indent="0" algn="just" rtl="1">
              <a:spcBef>
                <a:spcPts val="1200"/>
              </a:spcBef>
              <a:spcAft>
                <a:spcPts val="0"/>
              </a:spcAft>
              <a:buClr>
                <a:schemeClr val="dk1"/>
              </a:buClr>
              <a:buSzPts val="1100"/>
              <a:buFont typeface="Arial"/>
              <a:buNone/>
            </a:pPr>
            <a:r>
              <a:rPr lang="en" sz="3000">
                <a:solidFill>
                  <a:schemeClr val="dk1"/>
                </a:solidFill>
              </a:rPr>
              <a:t> </a:t>
            </a:r>
            <a:r>
              <a:rPr lang="en" sz="3000" b="1">
                <a:solidFill>
                  <a:srgbClr val="980000"/>
                </a:solidFill>
              </a:rPr>
              <a:t>الكفاءة النظرية:</a:t>
            </a:r>
            <a:r>
              <a:rPr lang="en" sz="3000" b="1">
                <a:solidFill>
                  <a:schemeClr val="dk1"/>
                </a:solidFill>
              </a:rPr>
              <a:t/>
            </a:r>
            <a:br>
              <a:rPr lang="en" sz="3000" b="1">
                <a:solidFill>
                  <a:schemeClr val="dk1"/>
                </a:solidFill>
              </a:rPr>
            </a:br>
            <a:r>
              <a:rPr lang="en" sz="3000">
                <a:solidFill>
                  <a:schemeClr val="dk1"/>
                </a:solidFill>
              </a:rPr>
              <a:t> عند التعرض لضوء </a:t>
            </a:r>
            <a:r>
              <a:rPr lang="en" sz="3000" b="1">
                <a:solidFill>
                  <a:schemeClr val="dk1"/>
                </a:solidFill>
              </a:rPr>
              <a:t>أحادي اللون (monochromatic)</a:t>
            </a:r>
            <a:r>
              <a:rPr lang="en" sz="3000">
                <a:solidFill>
                  <a:schemeClr val="dk1"/>
                </a:solidFill>
              </a:rPr>
              <a:t>، يمكن نظريًا أن تصل كفاءة التحويل إلى </a:t>
            </a:r>
            <a:r>
              <a:rPr lang="en" sz="3000" b="1">
                <a:solidFill>
                  <a:schemeClr val="dk1"/>
                </a:solidFill>
              </a:rPr>
              <a:t>100%</a:t>
            </a:r>
            <a:r>
              <a:rPr lang="en" sz="3000">
                <a:solidFill>
                  <a:schemeClr val="dk1"/>
                </a:solidFill>
              </a:rPr>
              <a:t>.</a:t>
            </a:r>
            <a:endParaRPr sz="3000">
              <a:solidFill>
                <a:schemeClr val="dk1"/>
              </a:solidFill>
            </a:endParaRPr>
          </a:p>
          <a:p>
            <a:pPr marL="0" lvl="0" indent="0" algn="just" rtl="1">
              <a:spcBef>
                <a:spcPts val="1200"/>
              </a:spcBef>
              <a:spcAft>
                <a:spcPts val="1200"/>
              </a:spcAft>
              <a:buNone/>
            </a:pP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body" idx="1"/>
          </p:nvPr>
        </p:nvSpPr>
        <p:spPr>
          <a:xfrm>
            <a:off x="311700" y="258333"/>
            <a:ext cx="8520600" cy="43221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400" b="1" u="sng" dirty="0">
                <a:solidFill>
                  <a:srgbClr val="FF0000"/>
                </a:solidFill>
              </a:rPr>
              <a:t>مثال:</a:t>
            </a:r>
            <a:endParaRPr sz="2400" b="1" u="sng" dirty="0">
              <a:solidFill>
                <a:srgbClr val="FF0000"/>
              </a:solidFill>
            </a:endParaRPr>
          </a:p>
          <a:p>
            <a:pPr marL="0" lvl="0" indent="0" algn="r" rtl="1">
              <a:spcBef>
                <a:spcPts val="1200"/>
              </a:spcBef>
              <a:spcAft>
                <a:spcPts val="0"/>
              </a:spcAft>
              <a:buNone/>
            </a:pPr>
            <a:r>
              <a:rPr lang="en" sz="2400" dirty="0">
                <a:solidFill>
                  <a:schemeClr val="dk1"/>
                </a:solidFill>
              </a:rPr>
              <a:t>ما </a:t>
            </a:r>
            <a:r>
              <a:rPr lang="ar-IQ" sz="2400" dirty="0" smtClean="0">
                <a:solidFill>
                  <a:schemeClr val="dk1"/>
                </a:solidFill>
              </a:rPr>
              <a:t>هي</a:t>
            </a:r>
            <a:r>
              <a:rPr lang="en" sz="2400" b="1" dirty="0" smtClean="0">
                <a:solidFill>
                  <a:schemeClr val="dk1"/>
                </a:solidFill>
              </a:rPr>
              <a:t> </a:t>
            </a:r>
            <a:r>
              <a:rPr lang="en" sz="2400" b="1" dirty="0">
                <a:solidFill>
                  <a:schemeClr val="dk1"/>
                </a:solidFill>
              </a:rPr>
              <a:t>الكفاءة المثالية للخلية الضوئية photocell تحت الظروف الموجودة في المثال السابق</a:t>
            </a:r>
            <a:r>
              <a:rPr lang="en" sz="2400" dirty="0">
                <a:solidFill>
                  <a:schemeClr val="dk1"/>
                </a:solidFill>
              </a:rPr>
              <a:t>؟</a:t>
            </a:r>
            <a:endParaRPr sz="2400" dirty="0">
              <a:solidFill>
                <a:srgbClr val="000000"/>
              </a:solidFill>
            </a:endParaRPr>
          </a:p>
          <a:p>
            <a:pPr marL="0" lvl="0" indent="0" algn="r" rtl="1">
              <a:spcBef>
                <a:spcPts val="1200"/>
              </a:spcBef>
              <a:spcAft>
                <a:spcPts val="1200"/>
              </a:spcAft>
              <a:buNone/>
            </a:pPr>
            <a:endParaRPr dirty="0"/>
          </a:p>
        </p:txBody>
      </p:sp>
      <p:pic>
        <p:nvPicPr>
          <p:cNvPr id="196" name="Google Shape;196;p32"/>
          <p:cNvPicPr preferRelativeResize="0"/>
          <p:nvPr/>
        </p:nvPicPr>
        <p:blipFill>
          <a:blip r:embed="rId3">
            <a:alphaModFix/>
          </a:blip>
          <a:stretch>
            <a:fillRect/>
          </a:stretch>
        </p:blipFill>
        <p:spPr>
          <a:xfrm>
            <a:off x="189250" y="1769075"/>
            <a:ext cx="9001125" cy="3253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body" idx="1"/>
          </p:nvPr>
        </p:nvSpPr>
        <p:spPr>
          <a:xfrm>
            <a:off x="311700" y="373650"/>
            <a:ext cx="8520600" cy="4195200"/>
          </a:xfrm>
          <a:prstGeom prst="rect">
            <a:avLst/>
          </a:prstGeom>
        </p:spPr>
        <p:txBody>
          <a:bodyPr spcFirstLastPara="1" wrap="square" lIns="91425" tIns="91425" rIns="91425" bIns="91425" anchor="t" anchorCtr="0">
            <a:noAutofit/>
          </a:bodyPr>
          <a:lstStyle/>
          <a:p>
            <a:pPr marL="0" lvl="0" indent="0" algn="r" rtl="1">
              <a:spcBef>
                <a:spcPts val="1200"/>
              </a:spcBef>
              <a:spcAft>
                <a:spcPts val="0"/>
              </a:spcAft>
              <a:buClr>
                <a:schemeClr val="dk1"/>
              </a:buClr>
              <a:buSzPts val="1100"/>
              <a:buFont typeface="Arial"/>
              <a:buNone/>
            </a:pPr>
            <a:r>
              <a:rPr lang="en" sz="2400">
                <a:solidFill>
                  <a:schemeClr val="dk1"/>
                </a:solidFill>
              </a:rPr>
              <a:t>توضح </a:t>
            </a:r>
            <a:r>
              <a:rPr lang="en" sz="2400" b="1">
                <a:solidFill>
                  <a:schemeClr val="dk1"/>
                </a:solidFill>
              </a:rPr>
              <a:t>الشكل 14.2</a:t>
            </a:r>
            <a:r>
              <a:rPr lang="en" sz="2400">
                <a:solidFill>
                  <a:schemeClr val="dk1"/>
                </a:solidFill>
              </a:rPr>
              <a:t> كيف تعتمد </a:t>
            </a:r>
            <a:r>
              <a:rPr lang="en" sz="2400" b="1">
                <a:solidFill>
                  <a:schemeClr val="dk1"/>
                </a:solidFill>
              </a:rPr>
              <a:t>الكفاءة المثالية للفوتودايود</a:t>
            </a:r>
            <a:r>
              <a:rPr lang="en" sz="2400">
                <a:solidFill>
                  <a:schemeClr val="dk1"/>
                </a:solidFill>
              </a:rPr>
              <a:t> على </a:t>
            </a:r>
            <a:r>
              <a:rPr lang="en" sz="2400" b="1">
                <a:solidFill>
                  <a:schemeClr val="dk1"/>
                </a:solidFill>
              </a:rPr>
              <a:t>طاقة فجوة الحزمة</a:t>
            </a:r>
            <a:r>
              <a:rPr lang="en" sz="2400">
                <a:solidFill>
                  <a:schemeClr val="dk1"/>
                </a:solidFill>
              </a:rPr>
              <a:t> عند تعرضه لإشعاع جسم أسود بدرجة حرارة 5800 كلفن (وهي تقريبًا درجة حرارة الشمس).</a:t>
            </a:r>
            <a:endParaRPr sz="2400">
              <a:solidFill>
                <a:schemeClr val="dk1"/>
              </a:solidFill>
            </a:endParaRPr>
          </a:p>
          <a:p>
            <a:pPr marL="0" lvl="0" indent="0" algn="r" rtl="1">
              <a:spcBef>
                <a:spcPts val="1200"/>
              </a:spcBef>
              <a:spcAft>
                <a:spcPts val="0"/>
              </a:spcAft>
              <a:buClr>
                <a:schemeClr val="dk1"/>
              </a:buClr>
              <a:buSzPts val="1100"/>
              <a:buFont typeface="Arial"/>
              <a:buNone/>
            </a:pPr>
            <a:r>
              <a:rPr lang="en" sz="2400">
                <a:solidFill>
                  <a:schemeClr val="dk1"/>
                </a:solidFill>
              </a:rPr>
              <a:t>نظرًا لأن </a:t>
            </a:r>
            <a:r>
              <a:rPr lang="en" sz="2400" b="1">
                <a:solidFill>
                  <a:schemeClr val="dk1"/>
                </a:solidFill>
              </a:rPr>
              <a:t>طيف الشمس</a:t>
            </a:r>
            <a:r>
              <a:rPr lang="en" sz="2400">
                <a:solidFill>
                  <a:schemeClr val="dk1"/>
                </a:solidFill>
              </a:rPr>
              <a:t> ليس مطابقًا تمامًا لطيف الجسم الأسود، فإن الاعتماد يختلف قليلًا عن الشكل الموضح.</a:t>
            </a:r>
            <a:br>
              <a:rPr lang="en" sz="2400">
                <a:solidFill>
                  <a:schemeClr val="dk1"/>
                </a:solidFill>
              </a:rPr>
            </a:br>
            <a:r>
              <a:rPr lang="en" sz="2400">
                <a:solidFill>
                  <a:schemeClr val="dk1"/>
                </a:solidFill>
              </a:rPr>
              <a:t> كما أن </a:t>
            </a:r>
            <a:r>
              <a:rPr lang="en" sz="2400" b="1">
                <a:solidFill>
                  <a:schemeClr val="dk1"/>
                </a:solidFill>
              </a:rPr>
              <a:t>التوزيع الطيفي الفعلي لضوء الشمس في الفضاء</a:t>
            </a:r>
            <a:r>
              <a:rPr lang="en" sz="2400">
                <a:solidFill>
                  <a:schemeClr val="dk1"/>
                </a:solidFill>
              </a:rPr>
              <a:t> يختلف عن ما يصل إلى سطح الأرض بسبب </a:t>
            </a:r>
            <a:r>
              <a:rPr lang="en" sz="2400" b="1">
                <a:solidFill>
                  <a:schemeClr val="dk1"/>
                </a:solidFill>
              </a:rPr>
              <a:t>امتصاص الغلاف الجوي</a:t>
            </a:r>
            <a:r>
              <a:rPr lang="en" sz="2400">
                <a:solidFill>
                  <a:schemeClr val="dk1"/>
                </a:solidFill>
              </a:rPr>
              <a:t>.</a:t>
            </a:r>
            <a:endParaRPr sz="2400">
              <a:solidFill>
                <a:schemeClr val="dk1"/>
              </a:solidFill>
            </a:endParaRPr>
          </a:p>
          <a:p>
            <a:pPr marL="0" lvl="0" indent="0" algn="r" rtl="1">
              <a:spcBef>
                <a:spcPts val="1200"/>
              </a:spcBef>
              <a:spcAft>
                <a:spcPts val="0"/>
              </a:spcAft>
              <a:buClr>
                <a:schemeClr val="dk1"/>
              </a:buClr>
              <a:buSzPts val="1100"/>
              <a:buFont typeface="Arial"/>
              <a:buNone/>
            </a:pPr>
            <a:r>
              <a:rPr lang="en" sz="2400">
                <a:solidFill>
                  <a:schemeClr val="dk1"/>
                </a:solidFill>
              </a:rPr>
              <a:t>يمكن تحقيق </a:t>
            </a:r>
            <a:r>
              <a:rPr lang="en" sz="2400" b="1">
                <a:solidFill>
                  <a:schemeClr val="dk1"/>
                </a:solidFill>
              </a:rPr>
              <a:t>كفاءات أعلى</a:t>
            </a:r>
            <a:r>
              <a:rPr lang="en" sz="2400">
                <a:solidFill>
                  <a:schemeClr val="dk1"/>
                </a:solidFill>
              </a:rPr>
              <a:t> من تلك الناتجة عن طيف الجسم الأسود، وسيتم مناقشة </a:t>
            </a:r>
            <a:r>
              <a:rPr lang="en" sz="2400" b="1">
                <a:solidFill>
                  <a:schemeClr val="dk1"/>
                </a:solidFill>
              </a:rPr>
              <a:t>ثلاث تقنيات</a:t>
            </a:r>
            <a:r>
              <a:rPr lang="en" sz="2400">
                <a:solidFill>
                  <a:schemeClr val="dk1"/>
                </a:solidFill>
              </a:rPr>
              <a:t> لتحقيق ذلك في الأقسام الثلاثة التالية.</a:t>
            </a:r>
            <a:endParaRPr sz="2400">
              <a:solidFill>
                <a:schemeClr val="dk1"/>
              </a:solidFill>
            </a:endParaRPr>
          </a:p>
          <a:p>
            <a:pPr marL="0" lvl="0" indent="0" algn="r" rtl="1">
              <a:spcBef>
                <a:spcPts val="1200"/>
              </a:spcBef>
              <a:spcAft>
                <a:spcPts val="1200"/>
              </a:spcAft>
              <a:buNone/>
            </a:pP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4"/>
          <p:cNvPicPr preferRelativeResize="0"/>
          <p:nvPr/>
        </p:nvPicPr>
        <p:blipFill>
          <a:blip r:embed="rId3">
            <a:alphaModFix/>
          </a:blip>
          <a:stretch>
            <a:fillRect/>
          </a:stretch>
        </p:blipFill>
        <p:spPr>
          <a:xfrm>
            <a:off x="809775" y="152400"/>
            <a:ext cx="7143750"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body" idx="1"/>
          </p:nvPr>
        </p:nvSpPr>
        <p:spPr>
          <a:xfrm>
            <a:off x="311700" y="203875"/>
            <a:ext cx="8520600" cy="4721700"/>
          </a:xfrm>
          <a:prstGeom prst="rect">
            <a:avLst/>
          </a:prstGeom>
        </p:spPr>
        <p:txBody>
          <a:bodyPr spcFirstLastPara="1" wrap="square" lIns="91425" tIns="91425" rIns="91425" bIns="91425" anchor="t" anchorCtr="0">
            <a:noAutofit/>
          </a:bodyPr>
          <a:lstStyle/>
          <a:p>
            <a:pPr marL="0" lvl="0" indent="0" algn="r" rtl="1">
              <a:spcBef>
                <a:spcPts val="1200"/>
              </a:spcBef>
              <a:spcAft>
                <a:spcPts val="0"/>
              </a:spcAft>
              <a:buClr>
                <a:schemeClr val="dk1"/>
              </a:buClr>
              <a:buSzPts val="1100"/>
              <a:buFont typeface="Arial"/>
              <a:buNone/>
            </a:pPr>
            <a:r>
              <a:rPr lang="en" sz="2000" b="1">
                <a:solidFill>
                  <a:srgbClr val="980000"/>
                </a:solidFill>
              </a:rPr>
              <a:t>تضاعف الحاملات (Carrier Multiplication):</a:t>
            </a:r>
            <a:endParaRPr sz="2000" b="1">
              <a:solidFill>
                <a:srgbClr val="980000"/>
              </a:solidFill>
            </a:endParaRPr>
          </a:p>
          <a:p>
            <a:pPr marL="457200" lvl="0" indent="-361950" algn="just" rtl="1">
              <a:spcBef>
                <a:spcPts val="1200"/>
              </a:spcBef>
              <a:spcAft>
                <a:spcPts val="0"/>
              </a:spcAft>
              <a:buClr>
                <a:schemeClr val="dk1"/>
              </a:buClr>
              <a:buSzPts val="2100"/>
              <a:buChar char="●"/>
            </a:pPr>
            <a:r>
              <a:rPr lang="en" sz="2100">
                <a:solidFill>
                  <a:schemeClr val="dk1"/>
                </a:solidFill>
              </a:rPr>
              <a:t>في الخلايا التقليدية المصنوعة من مواد ضخمة (Bulk materials)، يُفترض أن كل فوتون يملك طاقة أكبر من فجوة الطاقة (</a:t>
            </a:r>
            <a:r>
              <a:rPr lang="en" sz="2100" b="1">
                <a:solidFill>
                  <a:schemeClr val="dk1"/>
                </a:solidFill>
              </a:rPr>
              <a:t>Wg</a:t>
            </a:r>
            <a:r>
              <a:rPr lang="en" sz="2100">
                <a:solidFill>
                  <a:schemeClr val="dk1"/>
                </a:solidFill>
              </a:rPr>
              <a:t>) ينتج </a:t>
            </a:r>
            <a:r>
              <a:rPr lang="en" sz="2100" b="1">
                <a:solidFill>
                  <a:srgbClr val="9900FF"/>
                </a:solidFill>
              </a:rPr>
              <a:t>إلكترون–فجوة</a:t>
            </a:r>
            <a:r>
              <a:rPr lang="en" sz="2100" b="1">
                <a:solidFill>
                  <a:schemeClr val="dk1"/>
                </a:solidFill>
              </a:rPr>
              <a:t> واحدة (</a:t>
            </a:r>
            <a:r>
              <a:rPr lang="en" sz="2100" b="1">
                <a:solidFill>
                  <a:srgbClr val="9900FF"/>
                </a:solidFill>
              </a:rPr>
              <a:t>exciton</a:t>
            </a:r>
            <a:r>
              <a:rPr lang="en" sz="2100" b="1">
                <a:solidFill>
                  <a:schemeClr val="dk1"/>
                </a:solidFill>
              </a:rPr>
              <a:t>)</a:t>
            </a:r>
            <a:r>
              <a:rPr lang="en" sz="2100">
                <a:solidFill>
                  <a:schemeClr val="dk1"/>
                </a:solidFill>
              </a:rPr>
              <a:t> فقط، بينما تتحول الطاقة الزائدة إلى حرارة (تُفقد بالتسخين).</a:t>
            </a:r>
            <a:br>
              <a:rPr lang="en" sz="2100">
                <a:solidFill>
                  <a:schemeClr val="dk1"/>
                </a:solidFill>
              </a:rPr>
            </a:br>
            <a:endParaRPr sz="2100">
              <a:solidFill>
                <a:schemeClr val="dk1"/>
              </a:solidFill>
            </a:endParaRPr>
          </a:p>
          <a:p>
            <a:pPr marL="457200" lvl="0" indent="-361950" algn="just" rtl="1">
              <a:spcBef>
                <a:spcPts val="0"/>
              </a:spcBef>
              <a:spcAft>
                <a:spcPts val="0"/>
              </a:spcAft>
              <a:buClr>
                <a:schemeClr val="dk1"/>
              </a:buClr>
              <a:buSzPts val="2100"/>
              <a:buChar char="●"/>
            </a:pPr>
            <a:r>
              <a:rPr lang="en" sz="2100">
                <a:solidFill>
                  <a:schemeClr val="dk1"/>
                </a:solidFill>
              </a:rPr>
              <a:t>السبب أن الفوتون لا يمكن أن ينقسم ليُحدث أكثر من رابطة تساهمية واحدة، لكن الإلكترون أو الفجوة عالية الطاقة قد تسبب </a:t>
            </a:r>
            <a:r>
              <a:rPr lang="en" sz="2100" b="1">
                <a:solidFill>
                  <a:srgbClr val="0000FF"/>
                </a:solidFill>
              </a:rPr>
              <a:t>تأينًا بالتصادم</a:t>
            </a:r>
            <a:r>
              <a:rPr lang="en" sz="2100" b="1">
                <a:solidFill>
                  <a:schemeClr val="dk1"/>
                </a:solidFill>
              </a:rPr>
              <a:t> (</a:t>
            </a:r>
            <a:r>
              <a:rPr lang="en" sz="2100" b="1">
                <a:solidFill>
                  <a:srgbClr val="0000FF"/>
                </a:solidFill>
              </a:rPr>
              <a:t>impact ionization</a:t>
            </a:r>
            <a:r>
              <a:rPr lang="en" sz="2100" b="1">
                <a:solidFill>
                  <a:schemeClr val="dk1"/>
                </a:solidFill>
              </a:rPr>
              <a:t>)</a:t>
            </a:r>
            <a:r>
              <a:rPr lang="en" sz="2100">
                <a:solidFill>
                  <a:schemeClr val="dk1"/>
                </a:solidFill>
              </a:rPr>
              <a:t> وتُنتج </a:t>
            </a:r>
            <a:r>
              <a:rPr lang="en" sz="2100">
                <a:solidFill>
                  <a:srgbClr val="FF0000"/>
                </a:solidFill>
              </a:rPr>
              <a:t>exciton </a:t>
            </a:r>
            <a:r>
              <a:rPr lang="en" sz="2100">
                <a:solidFill>
                  <a:schemeClr val="dk1"/>
                </a:solidFill>
              </a:rPr>
              <a:t>إضافي.</a:t>
            </a:r>
            <a:br>
              <a:rPr lang="en" sz="2100">
                <a:solidFill>
                  <a:schemeClr val="dk1"/>
                </a:solidFill>
              </a:rPr>
            </a:br>
            <a:endParaRPr sz="2100">
              <a:solidFill>
                <a:schemeClr val="dk1"/>
              </a:solidFill>
            </a:endParaRPr>
          </a:p>
          <a:p>
            <a:pPr marL="914400" lvl="1" indent="-361950" algn="r" rtl="1">
              <a:spcBef>
                <a:spcPts val="0"/>
              </a:spcBef>
              <a:spcAft>
                <a:spcPts val="0"/>
              </a:spcAft>
              <a:buClr>
                <a:schemeClr val="dk1"/>
              </a:buClr>
              <a:buSzPts val="2100"/>
              <a:buChar char="○"/>
            </a:pPr>
            <a:r>
              <a:rPr lang="en" sz="2100">
                <a:solidFill>
                  <a:schemeClr val="dk1"/>
                </a:solidFill>
              </a:rPr>
              <a:t>في المواد الضخمة مثل السيليكون، هذه العملية ضعيفة جدًا (أقل من 1%).</a:t>
            </a:r>
            <a:endParaRPr sz="2100">
              <a:solidFill>
                <a:schemeClr val="dk1"/>
              </a:solidFill>
            </a:endParaRPr>
          </a:p>
          <a:p>
            <a:pPr marL="0" lvl="0" indent="0" algn="r" rtl="1">
              <a:spcBef>
                <a:spcPts val="1200"/>
              </a:spcBef>
              <a:spcAft>
                <a:spcPts val="1200"/>
              </a:spcAft>
              <a:buNone/>
            </a:pPr>
            <a:endParaRPr sz="27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6"/>
          <p:cNvSpPr txBox="1">
            <a:spLocks noGrp="1"/>
          </p:cNvSpPr>
          <p:nvPr>
            <p:ph type="body" idx="1"/>
          </p:nvPr>
        </p:nvSpPr>
        <p:spPr>
          <a:xfrm>
            <a:off x="311700" y="203875"/>
            <a:ext cx="8520600" cy="4698300"/>
          </a:xfrm>
          <a:prstGeom prst="rect">
            <a:avLst/>
          </a:prstGeom>
        </p:spPr>
        <p:txBody>
          <a:bodyPr spcFirstLastPara="1" wrap="square" lIns="91425" tIns="91425" rIns="91425" bIns="91425" anchor="t" anchorCtr="0">
            <a:noAutofit/>
          </a:bodyPr>
          <a:lstStyle/>
          <a:p>
            <a:pPr marL="0" lvl="0" indent="0" algn="just" rtl="1">
              <a:spcBef>
                <a:spcPts val="0"/>
              </a:spcBef>
              <a:spcAft>
                <a:spcPts val="0"/>
              </a:spcAft>
              <a:buClr>
                <a:schemeClr val="dk1"/>
              </a:buClr>
              <a:buSzPts val="1100"/>
              <a:buFont typeface="Arial"/>
              <a:buNone/>
            </a:pPr>
            <a:r>
              <a:rPr lang="en" sz="2100">
                <a:solidFill>
                  <a:schemeClr val="dk1"/>
                </a:solidFill>
              </a:rPr>
              <a:t>في عام 2004، أظهر </a:t>
            </a:r>
            <a:r>
              <a:rPr lang="en" sz="2100" b="1">
                <a:solidFill>
                  <a:schemeClr val="dk1"/>
                </a:solidFill>
              </a:rPr>
              <a:t>Schaller وKlimov</a:t>
            </a:r>
            <a:r>
              <a:rPr lang="en" sz="2100">
                <a:solidFill>
                  <a:schemeClr val="dk1"/>
                </a:solidFill>
              </a:rPr>
              <a:t> أن هذه الظاهرة يمكن أن تحدث بكفاءة تقارب </a:t>
            </a:r>
            <a:r>
              <a:rPr lang="en" sz="2100" b="1">
                <a:solidFill>
                  <a:schemeClr val="dk1"/>
                </a:solidFill>
              </a:rPr>
              <a:t>100%</a:t>
            </a:r>
            <a:r>
              <a:rPr lang="en" sz="2100">
                <a:solidFill>
                  <a:schemeClr val="dk1"/>
                </a:solidFill>
              </a:rPr>
              <a:t> عندما يكون </a:t>
            </a:r>
            <a:r>
              <a:rPr lang="en" sz="2100" b="1">
                <a:solidFill>
                  <a:srgbClr val="980000"/>
                </a:solidFill>
              </a:rPr>
              <a:t>PbSe</a:t>
            </a:r>
            <a:r>
              <a:rPr lang="en" sz="2100" b="1">
                <a:solidFill>
                  <a:schemeClr val="dk1"/>
                </a:solidFill>
              </a:rPr>
              <a:t> (سيلينيد الرصاص)</a:t>
            </a:r>
            <a:r>
              <a:rPr lang="en" sz="2100">
                <a:solidFill>
                  <a:schemeClr val="dk1"/>
                </a:solidFill>
              </a:rPr>
              <a:t> في صورة </a:t>
            </a:r>
            <a:r>
              <a:rPr lang="en" sz="2100" b="1">
                <a:solidFill>
                  <a:schemeClr val="dk1"/>
                </a:solidFill>
              </a:rPr>
              <a:t>نقاط نانوية (</a:t>
            </a:r>
            <a:r>
              <a:rPr lang="en" sz="2100" b="1">
                <a:solidFill>
                  <a:srgbClr val="980000"/>
                </a:solidFill>
              </a:rPr>
              <a:t>nanocrystals</a:t>
            </a:r>
            <a:r>
              <a:rPr lang="en" sz="2100" b="1">
                <a:solidFill>
                  <a:schemeClr val="dk1"/>
                </a:solidFill>
              </a:rPr>
              <a:t>)</a:t>
            </a:r>
            <a:r>
              <a:rPr lang="en" sz="2100">
                <a:solidFill>
                  <a:schemeClr val="dk1"/>
                </a:solidFill>
              </a:rPr>
              <a:t> بحجم ~5 نانومتر.</a:t>
            </a:r>
            <a:br>
              <a:rPr lang="en" sz="2100">
                <a:solidFill>
                  <a:schemeClr val="dk1"/>
                </a:solidFill>
              </a:rPr>
            </a:br>
            <a:r>
              <a:rPr lang="en" sz="2100">
                <a:solidFill>
                  <a:schemeClr val="dk1"/>
                </a:solidFill>
              </a:rPr>
              <a:t>في هذه الحالة، تُوزَّع الطاقة الزائدة للفوتون بالتساوي بين الإلكترون والفجوة لأن كتلتيهما متقاربتان.</a:t>
            </a:r>
            <a:br>
              <a:rPr lang="en" sz="2100">
                <a:solidFill>
                  <a:schemeClr val="dk1"/>
                </a:solidFill>
              </a:rPr>
            </a:br>
            <a:r>
              <a:rPr lang="en" sz="2100">
                <a:solidFill>
                  <a:schemeClr val="dk1"/>
                </a:solidFill>
              </a:rPr>
              <a:t>لحدوث التأين بالتصادم يجب أن تكون طاقة الفوتون أكبر من </a:t>
            </a:r>
            <a:r>
              <a:rPr lang="en" sz="2100" b="1">
                <a:solidFill>
                  <a:schemeClr val="dk1"/>
                </a:solidFill>
              </a:rPr>
              <a:t>3Wg</a:t>
            </a:r>
            <a:r>
              <a:rPr lang="en" sz="2100">
                <a:solidFill>
                  <a:schemeClr val="dk1"/>
                </a:solidFill>
              </a:rPr>
              <a:t> تقريبًا.</a:t>
            </a:r>
            <a:br>
              <a:rPr lang="en" sz="2100">
                <a:solidFill>
                  <a:schemeClr val="dk1"/>
                </a:solidFill>
              </a:rPr>
            </a:br>
            <a:r>
              <a:rPr lang="en" sz="2100">
                <a:solidFill>
                  <a:schemeClr val="dk1"/>
                </a:solidFill>
              </a:rPr>
              <a:t>تزداد كفاءة التضاعف مع زيادة طاقة الفوتون فوق هذا الحد.</a:t>
            </a:r>
            <a:br>
              <a:rPr lang="en" sz="2100">
                <a:solidFill>
                  <a:schemeClr val="dk1"/>
                </a:solidFill>
              </a:rPr>
            </a:br>
            <a:r>
              <a:rPr lang="en" sz="2100">
                <a:solidFill>
                  <a:schemeClr val="dk1"/>
                </a:solidFill>
              </a:rPr>
              <a:t>الحسابات النظرية تشير إلى أن كفاءة الخلايا الضوئية المصنوعة من </a:t>
            </a:r>
            <a:r>
              <a:rPr lang="en" sz="2100" b="1">
                <a:solidFill>
                  <a:schemeClr val="dk1"/>
                </a:solidFill>
              </a:rPr>
              <a:t>PbSe nanocrystals</a:t>
            </a:r>
            <a:r>
              <a:rPr lang="en" sz="2100">
                <a:solidFill>
                  <a:schemeClr val="dk1"/>
                </a:solidFill>
              </a:rPr>
              <a:t> يمكن أن تتجاوز </a:t>
            </a:r>
            <a:r>
              <a:rPr lang="en" sz="2100" b="1">
                <a:solidFill>
                  <a:schemeClr val="dk1"/>
                </a:solidFill>
              </a:rPr>
              <a:t>60%</a:t>
            </a:r>
            <a:r>
              <a:rPr lang="en" sz="2100">
                <a:solidFill>
                  <a:schemeClr val="dk1"/>
                </a:solidFill>
              </a:rPr>
              <a:t>.</a:t>
            </a:r>
            <a:br>
              <a:rPr lang="en" sz="2100">
                <a:solidFill>
                  <a:schemeClr val="dk1"/>
                </a:solidFill>
              </a:rPr>
            </a:br>
            <a:r>
              <a:rPr lang="en" sz="2100">
                <a:solidFill>
                  <a:schemeClr val="dk1"/>
                </a:solidFill>
              </a:rPr>
              <a:t>يتميز </a:t>
            </a:r>
            <a:r>
              <a:rPr lang="en" sz="2100" b="1">
                <a:solidFill>
                  <a:schemeClr val="dk1"/>
                </a:solidFill>
              </a:rPr>
              <a:t>PbSe</a:t>
            </a:r>
            <a:r>
              <a:rPr lang="en" sz="2100">
                <a:solidFill>
                  <a:schemeClr val="dk1"/>
                </a:solidFill>
              </a:rPr>
              <a:t> بإمكانية </a:t>
            </a:r>
            <a:r>
              <a:rPr lang="en" sz="2100" b="1">
                <a:solidFill>
                  <a:schemeClr val="dk1"/>
                </a:solidFill>
              </a:rPr>
              <a:t>تعديل فجوة الطاقة</a:t>
            </a:r>
            <a:r>
              <a:rPr lang="en" sz="2100">
                <a:solidFill>
                  <a:schemeClr val="dk1"/>
                </a:solidFill>
              </a:rPr>
              <a:t> من 0.3 إلى 1.3 إلكترون فولت، مما يجعله يمتص الضوء من الأشعة تحت الحمراء القريبة إلى الأشعة فوق البنفسجية، وهو ما يجعله مادة واعدة في تطوير الخلايا الشمسية المستقبلية.</a:t>
            </a:r>
            <a:endParaRPr sz="2100">
              <a:solidFill>
                <a:schemeClr val="dk1"/>
              </a:solidFill>
            </a:endParaRPr>
          </a:p>
          <a:p>
            <a:pPr marL="0" lvl="0" indent="0" algn="just" rtl="1">
              <a:spcBef>
                <a:spcPts val="1200"/>
              </a:spcBef>
              <a:spcAft>
                <a:spcPts val="1200"/>
              </a:spcAft>
              <a:buNone/>
            </a:pP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body" idx="1"/>
          </p:nvPr>
        </p:nvSpPr>
        <p:spPr>
          <a:xfrm>
            <a:off x="311700" y="192150"/>
            <a:ext cx="8520600" cy="4839000"/>
          </a:xfrm>
          <a:prstGeom prst="rect">
            <a:avLst/>
          </a:prstGeom>
        </p:spPr>
        <p:txBody>
          <a:bodyPr spcFirstLastPara="1" wrap="square" lIns="91425" tIns="91425" rIns="91425" bIns="91425" anchor="t" anchorCtr="0">
            <a:noAutofit/>
          </a:bodyPr>
          <a:lstStyle/>
          <a:p>
            <a:pPr marL="0" lvl="0" indent="0" algn="just" rtl="1">
              <a:spcBef>
                <a:spcPts val="1200"/>
              </a:spcBef>
              <a:spcAft>
                <a:spcPts val="0"/>
              </a:spcAft>
              <a:buClr>
                <a:schemeClr val="dk1"/>
              </a:buClr>
              <a:buSzPts val="1100"/>
              <a:buFont typeface="Arial"/>
              <a:buNone/>
            </a:pPr>
            <a:r>
              <a:rPr lang="en" sz="2300" b="1">
                <a:solidFill>
                  <a:srgbClr val="980000"/>
                </a:solidFill>
              </a:rPr>
              <a:t>الانقسام الطيفي الانتقائي (Spectrally Selective Beam Splitting):</a:t>
            </a:r>
            <a:endParaRPr sz="2300" b="1">
              <a:solidFill>
                <a:srgbClr val="980000"/>
              </a:solidFill>
            </a:endParaRPr>
          </a:p>
          <a:p>
            <a:pPr marL="457200" lvl="0" indent="-374650" algn="just" rtl="1">
              <a:spcBef>
                <a:spcPts val="1200"/>
              </a:spcBef>
              <a:spcAft>
                <a:spcPts val="0"/>
              </a:spcAft>
              <a:buClr>
                <a:schemeClr val="dk1"/>
              </a:buClr>
              <a:buSzPts val="2300"/>
              <a:buChar char="●"/>
            </a:pPr>
            <a:r>
              <a:rPr lang="en" sz="2300">
                <a:solidFill>
                  <a:schemeClr val="dk1"/>
                </a:solidFill>
              </a:rPr>
              <a:t>ضوء الشمس يحتوي على </a:t>
            </a:r>
            <a:r>
              <a:rPr lang="en" sz="2300" b="1">
                <a:solidFill>
                  <a:srgbClr val="0000FF"/>
                </a:solidFill>
              </a:rPr>
              <a:t>طيف واسع من الترددات</a:t>
            </a:r>
            <a:r>
              <a:rPr lang="en" sz="2300">
                <a:solidFill>
                  <a:schemeClr val="dk1"/>
                </a:solidFill>
              </a:rPr>
              <a:t> (طاقة فوتونات مختلفة).</a:t>
            </a:r>
            <a:endParaRPr sz="2300">
              <a:solidFill>
                <a:schemeClr val="dk1"/>
              </a:solidFill>
            </a:endParaRPr>
          </a:p>
          <a:p>
            <a:pPr marL="457200" lvl="0" indent="-374650" algn="just" rtl="1">
              <a:spcBef>
                <a:spcPts val="0"/>
              </a:spcBef>
              <a:spcAft>
                <a:spcPts val="0"/>
              </a:spcAft>
              <a:buClr>
                <a:schemeClr val="dk1"/>
              </a:buClr>
              <a:buSzPts val="2300"/>
              <a:buChar char="●"/>
            </a:pPr>
            <a:r>
              <a:rPr lang="en" sz="2300">
                <a:solidFill>
                  <a:schemeClr val="dk1"/>
                </a:solidFill>
              </a:rPr>
              <a:t>يمكن </a:t>
            </a:r>
            <a:r>
              <a:rPr lang="en" sz="2300" b="1">
                <a:solidFill>
                  <a:schemeClr val="accent5"/>
                </a:solidFill>
              </a:rPr>
              <a:t>تقسيم هذا الطيف إلى نطاقات ضيقة</a:t>
            </a:r>
            <a:r>
              <a:rPr lang="en" sz="2300" b="1">
                <a:solidFill>
                  <a:schemeClr val="dk1"/>
                </a:solidFill>
              </a:rPr>
              <a:t> (slices)</a:t>
            </a:r>
            <a:r>
              <a:rPr lang="en" sz="2300">
                <a:solidFill>
                  <a:schemeClr val="dk1"/>
                </a:solidFill>
              </a:rPr>
              <a:t> بحيث يتوافق كل نطاق ترددي مع </a:t>
            </a:r>
            <a:r>
              <a:rPr lang="en" sz="2300" b="1">
                <a:solidFill>
                  <a:schemeClr val="dk1"/>
                </a:solidFill>
              </a:rPr>
              <a:t>خصائص فجوة الطاقة (band-gap)</a:t>
            </a:r>
            <a:r>
              <a:rPr lang="en" sz="2300">
                <a:solidFill>
                  <a:schemeClr val="dk1"/>
                </a:solidFill>
              </a:rPr>
              <a:t> لمادة شبه موصلة معينة في الخلية الكهروضوئية.</a:t>
            </a:r>
            <a:endParaRPr sz="2300">
              <a:solidFill>
                <a:schemeClr val="dk1"/>
              </a:solidFill>
            </a:endParaRPr>
          </a:p>
          <a:p>
            <a:pPr marL="457200" lvl="0" indent="-374650" algn="just" rtl="1">
              <a:spcBef>
                <a:spcPts val="0"/>
              </a:spcBef>
              <a:spcAft>
                <a:spcPts val="0"/>
              </a:spcAft>
              <a:buClr>
                <a:schemeClr val="dk1"/>
              </a:buClr>
              <a:buSzPts val="2300"/>
              <a:buChar char="●"/>
            </a:pPr>
            <a:r>
              <a:rPr lang="en" sz="2300">
                <a:solidFill>
                  <a:schemeClr val="dk1"/>
                </a:solidFill>
              </a:rPr>
              <a:t>على سبيل المثال، </a:t>
            </a:r>
            <a:r>
              <a:rPr lang="en" sz="2300" b="1">
                <a:solidFill>
                  <a:schemeClr val="dk1"/>
                </a:solidFill>
              </a:rPr>
              <a:t>السيليكون</a:t>
            </a:r>
            <a:r>
              <a:rPr lang="en" sz="2300">
                <a:solidFill>
                  <a:schemeClr val="dk1"/>
                </a:solidFill>
              </a:rPr>
              <a:t> ذو فجوة طاقة قدرها </a:t>
            </a:r>
            <a:r>
              <a:rPr lang="en" sz="2300" b="1">
                <a:solidFill>
                  <a:schemeClr val="dk1"/>
                </a:solidFill>
              </a:rPr>
              <a:t>1.1 إلكترون فولت</a:t>
            </a:r>
            <a:r>
              <a:rPr lang="en" sz="2300">
                <a:solidFill>
                  <a:schemeClr val="dk1"/>
                </a:solidFill>
              </a:rPr>
              <a:t> يمتص الضوء الأفضل عند </a:t>
            </a:r>
            <a:r>
              <a:rPr lang="en" sz="2300" b="1">
                <a:solidFill>
                  <a:schemeClr val="dk1"/>
                </a:solidFill>
              </a:rPr>
              <a:t>265 تيراهرتز</a:t>
            </a:r>
            <a:r>
              <a:rPr lang="en" sz="2300">
                <a:solidFill>
                  <a:schemeClr val="dk1"/>
                </a:solidFill>
              </a:rPr>
              <a:t> (في منطقة الأشعة تحت الحمراء).</a:t>
            </a:r>
            <a:endParaRPr sz="2300">
              <a:solidFill>
                <a:schemeClr val="dk1"/>
              </a:solidFill>
            </a:endParaRPr>
          </a:p>
          <a:p>
            <a:pPr marL="457200" lvl="0" indent="-374650" algn="just" rtl="1">
              <a:spcBef>
                <a:spcPts val="0"/>
              </a:spcBef>
              <a:spcAft>
                <a:spcPts val="0"/>
              </a:spcAft>
              <a:buClr>
                <a:schemeClr val="dk1"/>
              </a:buClr>
              <a:buSzPts val="2300"/>
              <a:buChar char="●"/>
            </a:pPr>
            <a:r>
              <a:rPr lang="en" sz="2300">
                <a:solidFill>
                  <a:schemeClr val="dk1"/>
                </a:solidFill>
              </a:rPr>
              <a:t>يمكن توجيه </a:t>
            </a:r>
            <a:r>
              <a:rPr lang="en" sz="2300" b="1">
                <a:solidFill>
                  <a:schemeClr val="dk1"/>
                </a:solidFill>
              </a:rPr>
              <a:t>كل نطاق طيفي</a:t>
            </a:r>
            <a:r>
              <a:rPr lang="en" sz="2300">
                <a:solidFill>
                  <a:schemeClr val="dk1"/>
                </a:solidFill>
              </a:rPr>
              <a:t> إلى </a:t>
            </a:r>
            <a:r>
              <a:rPr lang="en" sz="2300" b="1">
                <a:solidFill>
                  <a:schemeClr val="dk1"/>
                </a:solidFill>
              </a:rPr>
              <a:t>خلايا ضوئية مختلفة</a:t>
            </a:r>
            <a:r>
              <a:rPr lang="en" sz="2300">
                <a:solidFill>
                  <a:schemeClr val="dk1"/>
                </a:solidFill>
              </a:rPr>
              <a:t> مصممة لمطابقة تلك الترددات، أو إلى </a:t>
            </a:r>
            <a:r>
              <a:rPr lang="en" sz="2300" b="1">
                <a:solidFill>
                  <a:schemeClr val="dk1"/>
                </a:solidFill>
              </a:rPr>
              <a:t>ممتص حراري</a:t>
            </a:r>
            <a:r>
              <a:rPr lang="en" sz="2300">
                <a:solidFill>
                  <a:schemeClr val="dk1"/>
                </a:solidFill>
              </a:rPr>
              <a:t> لاستخدام الطاقة المتبقية في إنتاج الحرارة.</a:t>
            </a:r>
            <a:endParaRPr sz="2300">
              <a:solidFill>
                <a:schemeClr val="dk1"/>
              </a:solidFill>
            </a:endParaRPr>
          </a:p>
          <a:p>
            <a:pPr marL="0" lvl="0" indent="0" algn="just" rtl="1">
              <a:spcBef>
                <a:spcPts val="1200"/>
              </a:spcBef>
              <a:spcAft>
                <a:spcPts val="1200"/>
              </a:spcAft>
              <a:buClr>
                <a:schemeClr val="dk1"/>
              </a:buClr>
              <a:buSzPts val="1100"/>
              <a:buFont typeface="Arial"/>
              <a:buNone/>
            </a:pPr>
            <a:r>
              <a:rPr lang="en" sz="2300">
                <a:solidFill>
                  <a:schemeClr val="dk1"/>
                </a:solidFill>
              </a:rPr>
              <a:t>🔹 </a:t>
            </a:r>
            <a:r>
              <a:rPr lang="en" sz="2300" b="1">
                <a:solidFill>
                  <a:schemeClr val="dk1"/>
                </a:solidFill>
              </a:rPr>
              <a:t>الهدف من هذه التقنية:</a:t>
            </a:r>
            <a:r>
              <a:rPr lang="en" sz="2300">
                <a:solidFill>
                  <a:schemeClr val="dk1"/>
                </a:solidFill>
              </a:rPr>
              <a:t> زيادة الكفاءة الكلية لتحويل طاقة الشمس من خلال </a:t>
            </a:r>
            <a:r>
              <a:rPr lang="en" sz="2300" b="1">
                <a:solidFill>
                  <a:schemeClr val="dk1"/>
                </a:solidFill>
              </a:rPr>
              <a:t>استغلال كل جزء من الطيف الشمسي بأفضل طريقة ممكنة</a:t>
            </a:r>
            <a:r>
              <a:rPr lang="en" sz="2300">
                <a:solidFill>
                  <a:schemeClr val="dk1"/>
                </a:solidFill>
              </a:rPr>
              <a:t> باستخدام مواد متعددة متخصصة.</a:t>
            </a:r>
            <a:endParaRPr sz="3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body" idx="1"/>
          </p:nvPr>
        </p:nvSpPr>
        <p:spPr>
          <a:xfrm>
            <a:off x="311700" y="157000"/>
            <a:ext cx="8520600" cy="4850700"/>
          </a:xfrm>
          <a:prstGeom prst="rect">
            <a:avLst/>
          </a:prstGeom>
        </p:spPr>
        <p:txBody>
          <a:bodyPr spcFirstLastPara="1" wrap="square" lIns="91425" tIns="91425" rIns="91425" bIns="91425" anchor="t" anchorCtr="0">
            <a:normAutofit/>
          </a:bodyPr>
          <a:lstStyle/>
          <a:p>
            <a:pPr marL="457200" lvl="0" indent="-368300" algn="r" rtl="1">
              <a:spcBef>
                <a:spcPts val="0"/>
              </a:spcBef>
              <a:spcAft>
                <a:spcPts val="0"/>
              </a:spcAft>
              <a:buClr>
                <a:srgbClr val="980000"/>
              </a:buClr>
              <a:buSzPts val="2200"/>
              <a:buAutoNum type="arabicPeriod"/>
            </a:pPr>
            <a:r>
              <a:rPr lang="en" sz="2200" b="1">
                <a:solidFill>
                  <a:srgbClr val="980000"/>
                </a:solidFill>
              </a:rPr>
              <a:t>الخلايا المتتالية (Cascaded Cells)</a:t>
            </a:r>
            <a:endParaRPr sz="2200" b="1">
              <a:solidFill>
                <a:srgbClr val="980000"/>
              </a:solidFill>
            </a:endParaRPr>
          </a:p>
          <a:p>
            <a:pPr marL="0" lvl="0" indent="0" algn="just" rtl="1">
              <a:spcBef>
                <a:spcPts val="1200"/>
              </a:spcBef>
              <a:spcAft>
                <a:spcPts val="0"/>
              </a:spcAft>
              <a:buClr>
                <a:schemeClr val="dk1"/>
              </a:buClr>
              <a:buSzPts val="1100"/>
              <a:buFont typeface="Arial"/>
              <a:buNone/>
            </a:pPr>
            <a:r>
              <a:rPr lang="en" sz="1900">
                <a:solidFill>
                  <a:schemeClr val="dk1"/>
                </a:solidFill>
              </a:rPr>
              <a:t>أبسط شكل من النظام هو </a:t>
            </a:r>
            <a:r>
              <a:rPr lang="en" sz="1900" b="1">
                <a:solidFill>
                  <a:schemeClr val="dk1"/>
                </a:solidFill>
              </a:rPr>
              <a:t>تراكب ثنائيات ضوئية (photodiodes)</a:t>
            </a:r>
            <a:r>
              <a:rPr lang="en" sz="1900">
                <a:solidFill>
                  <a:schemeClr val="dk1"/>
                </a:solidFill>
              </a:rPr>
              <a:t> ذات </a:t>
            </a:r>
            <a:r>
              <a:rPr lang="en" sz="1900" b="1">
                <a:solidFill>
                  <a:schemeClr val="dk1"/>
                </a:solidFill>
              </a:rPr>
              <a:t>فجوات طاقة مختلفة</a:t>
            </a:r>
            <a:r>
              <a:rPr lang="en" sz="1900">
                <a:solidFill>
                  <a:schemeClr val="dk1"/>
                </a:solidFill>
              </a:rPr>
              <a:t>:</a:t>
            </a:r>
            <a:endParaRPr sz="1900">
              <a:solidFill>
                <a:schemeClr val="dk1"/>
              </a:solidFill>
            </a:endParaRPr>
          </a:p>
          <a:p>
            <a:pPr marL="457200" lvl="0" indent="-349250" algn="just" rtl="1">
              <a:spcBef>
                <a:spcPts val="1200"/>
              </a:spcBef>
              <a:spcAft>
                <a:spcPts val="0"/>
              </a:spcAft>
              <a:buClr>
                <a:schemeClr val="dk1"/>
              </a:buClr>
              <a:buSzPts val="1900"/>
              <a:buChar char="●"/>
            </a:pPr>
            <a:r>
              <a:rPr lang="en" sz="1900" b="1">
                <a:solidFill>
                  <a:schemeClr val="dk1"/>
                </a:solidFill>
              </a:rPr>
              <a:t>الخلية العليا</a:t>
            </a:r>
            <a:r>
              <a:rPr lang="en" sz="1900">
                <a:solidFill>
                  <a:schemeClr val="dk1"/>
                </a:solidFill>
              </a:rPr>
              <a:t> ذات </a:t>
            </a:r>
            <a:r>
              <a:rPr lang="en" sz="1900" b="1">
                <a:solidFill>
                  <a:schemeClr val="dk1"/>
                </a:solidFill>
              </a:rPr>
              <a:t>فجوة طاقة أكبر (Wg₁)</a:t>
            </a:r>
            <a:r>
              <a:rPr lang="en" sz="1900">
                <a:solidFill>
                  <a:schemeClr val="dk1"/>
                </a:solidFill>
              </a:rPr>
              <a:t> تمتص الفوتونات ذات الطاقة الأعلى من Wg₁ وتسمح بمرور الفوتونات ذات الطاقة الأقل.</a:t>
            </a:r>
            <a:br>
              <a:rPr lang="en" sz="1900">
                <a:solidFill>
                  <a:schemeClr val="dk1"/>
                </a:solidFill>
              </a:rPr>
            </a:br>
            <a:endParaRPr sz="1900">
              <a:solidFill>
                <a:schemeClr val="dk1"/>
              </a:solidFill>
            </a:endParaRPr>
          </a:p>
          <a:p>
            <a:pPr marL="457200" lvl="0" indent="-349250" algn="just" rtl="1">
              <a:spcBef>
                <a:spcPts val="0"/>
              </a:spcBef>
              <a:spcAft>
                <a:spcPts val="0"/>
              </a:spcAft>
              <a:buClr>
                <a:schemeClr val="dk1"/>
              </a:buClr>
              <a:buSzPts val="1900"/>
              <a:buChar char="●"/>
            </a:pPr>
            <a:r>
              <a:rPr lang="en" sz="1900" b="1">
                <a:solidFill>
                  <a:schemeClr val="dk1"/>
                </a:solidFill>
              </a:rPr>
              <a:t>الخلية السفلى</a:t>
            </a:r>
            <a:r>
              <a:rPr lang="en" sz="1900">
                <a:solidFill>
                  <a:schemeClr val="dk1"/>
                </a:solidFill>
              </a:rPr>
              <a:t> ذات </a:t>
            </a:r>
            <a:r>
              <a:rPr lang="en" sz="1900" b="1">
                <a:solidFill>
                  <a:schemeClr val="dk1"/>
                </a:solidFill>
              </a:rPr>
              <a:t>فجوة طاقة أصغر (Wg₂)</a:t>
            </a:r>
            <a:r>
              <a:rPr lang="en" sz="1900">
                <a:solidFill>
                  <a:schemeClr val="dk1"/>
                </a:solidFill>
              </a:rPr>
              <a:t> تمتص الفوتونات التي تمر من الخلية الأولى.</a:t>
            </a:r>
            <a:br>
              <a:rPr lang="en" sz="1900">
                <a:solidFill>
                  <a:schemeClr val="dk1"/>
                </a:solidFill>
              </a:rPr>
            </a:br>
            <a:r>
              <a:rPr lang="en" sz="1900">
                <a:solidFill>
                  <a:schemeClr val="dk1"/>
                </a:solidFill>
              </a:rPr>
              <a:t> → هذا الترتيب المتتابع يزيد من كفاءة التحويل الكهروضوئي مقارنةً بالخلية الواحدة.</a:t>
            </a:r>
            <a:endParaRPr sz="1900">
              <a:solidFill>
                <a:schemeClr val="dk1"/>
              </a:solidFill>
            </a:endParaRPr>
          </a:p>
          <a:p>
            <a:pPr marL="0" lvl="0" indent="0" algn="r" rtl="1">
              <a:spcBef>
                <a:spcPts val="1200"/>
              </a:spcBef>
              <a:spcAft>
                <a:spcPts val="0"/>
              </a:spcAft>
              <a:buNone/>
            </a:pPr>
            <a:r>
              <a:rPr lang="en" sz="2000" b="1">
                <a:solidFill>
                  <a:srgbClr val="0000FF"/>
                </a:solidFill>
              </a:rPr>
              <a:t>مثال عددي:</a:t>
            </a:r>
            <a:endParaRPr sz="2000" b="1">
              <a:solidFill>
                <a:srgbClr val="0000FF"/>
              </a:solidFill>
            </a:endParaRPr>
          </a:p>
          <a:p>
            <a:pPr marL="0" lvl="0" indent="0" algn="r" rtl="1">
              <a:spcBef>
                <a:spcPts val="1200"/>
              </a:spcBef>
              <a:spcAft>
                <a:spcPts val="1200"/>
              </a:spcAft>
              <a:buNone/>
            </a:pPr>
            <a:r>
              <a:rPr lang="en" sz="2000">
                <a:solidFill>
                  <a:schemeClr val="dk1"/>
                </a:solidFill>
              </a:rPr>
              <a:t>عند استخدام خليتين بفجوتي طاقة </a:t>
            </a:r>
            <a:r>
              <a:rPr lang="en" sz="2000" b="1">
                <a:solidFill>
                  <a:schemeClr val="dk1"/>
                </a:solidFill>
              </a:rPr>
              <a:t>1.8 eV</a:t>
            </a:r>
            <a:r>
              <a:rPr lang="en" sz="2000">
                <a:solidFill>
                  <a:schemeClr val="dk1"/>
                </a:solidFill>
              </a:rPr>
              <a:t> و </a:t>
            </a:r>
            <a:r>
              <a:rPr lang="en" sz="2000" b="1">
                <a:solidFill>
                  <a:schemeClr val="dk1"/>
                </a:solidFill>
              </a:rPr>
              <a:t>1.1 eV</a:t>
            </a:r>
            <a:r>
              <a:rPr lang="en" sz="2000">
                <a:solidFill>
                  <a:schemeClr val="dk1"/>
                </a:solidFill>
              </a:rPr>
              <a:t>، يمكن أن تصل </a:t>
            </a:r>
            <a:r>
              <a:rPr lang="en" sz="2000" b="1">
                <a:solidFill>
                  <a:schemeClr val="dk1"/>
                </a:solidFill>
              </a:rPr>
              <a:t>الكفاءة النظرية</a:t>
            </a:r>
            <a:r>
              <a:rPr lang="en" sz="2000">
                <a:solidFill>
                  <a:schemeClr val="dk1"/>
                </a:solidFill>
              </a:rPr>
              <a:t> إلى </a:t>
            </a:r>
            <a:r>
              <a:rPr lang="en" sz="2000" b="1">
                <a:solidFill>
                  <a:schemeClr val="dk1"/>
                </a:solidFill>
              </a:rPr>
              <a:t>56%</a:t>
            </a:r>
            <a:r>
              <a:rPr lang="en" sz="2000">
                <a:solidFill>
                  <a:schemeClr val="dk1"/>
                </a:solidFill>
              </a:rPr>
              <a:t> مقارنةً بـ </a:t>
            </a:r>
            <a:r>
              <a:rPr lang="en" sz="2000" b="1">
                <a:solidFill>
                  <a:schemeClr val="dk1"/>
                </a:solidFill>
              </a:rPr>
              <a:t>43%</a:t>
            </a:r>
            <a:r>
              <a:rPr lang="en" sz="2000">
                <a:solidFill>
                  <a:schemeClr val="dk1"/>
                </a:solidFill>
              </a:rPr>
              <a:t> كحد أقصى لخلية واحدة فقط.</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body" idx="1"/>
          </p:nvPr>
        </p:nvSpPr>
        <p:spPr>
          <a:xfrm>
            <a:off x="311700" y="239025"/>
            <a:ext cx="8520600" cy="446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en" b="1" dirty="0" smtClean="0">
                <a:solidFill>
                  <a:schemeClr val="dk1"/>
                </a:solidFill>
              </a:rPr>
              <a:t>مشكلة تقنية:</a:t>
            </a:r>
            <a:r>
              <a:rPr lang="ar-IQ" b="1" dirty="0" smtClean="0">
                <a:solidFill>
                  <a:schemeClr val="dk1"/>
                </a:solidFill>
              </a:rPr>
              <a:t>  </a:t>
            </a:r>
            <a:r>
              <a:rPr lang="en" b="1" dirty="0">
                <a:solidFill>
                  <a:schemeClr val="dk1"/>
                </a:solidFill>
              </a:rPr>
              <a:t/>
            </a:r>
            <a:br>
              <a:rPr lang="en" b="1" dirty="0">
                <a:solidFill>
                  <a:schemeClr val="dk1"/>
                </a:solidFill>
              </a:rPr>
            </a:br>
            <a:r>
              <a:rPr lang="en" dirty="0">
                <a:solidFill>
                  <a:schemeClr val="dk1"/>
                </a:solidFill>
              </a:rPr>
              <a:t> عادةً ما يكون الوجه الخلفي للخلية مغطى بطبقة معدنية لجمع التيار، مما يجعلها غير شفافة، وهذا يعيق الترتيب المتتابع.</a:t>
            </a:r>
            <a:br>
              <a:rPr lang="en" dirty="0">
                <a:solidFill>
                  <a:schemeClr val="dk1"/>
                </a:solidFill>
              </a:rPr>
            </a:br>
            <a:r>
              <a:rPr lang="en" dirty="0">
                <a:solidFill>
                  <a:schemeClr val="dk1"/>
                </a:solidFill>
              </a:rPr>
              <a:t> </a:t>
            </a:r>
            <a:r>
              <a:rPr lang="en" b="1" dirty="0">
                <a:solidFill>
                  <a:schemeClr val="dk1"/>
                </a:solidFill>
              </a:rPr>
              <a:t>الحل:</a:t>
            </a:r>
            <a:r>
              <a:rPr lang="en" dirty="0">
                <a:solidFill>
                  <a:schemeClr val="dk1"/>
                </a:solidFill>
              </a:rPr>
              <a:t> بناء الخلايا المتتالية من </a:t>
            </a:r>
            <a:r>
              <a:rPr lang="en" b="1" dirty="0">
                <a:solidFill>
                  <a:schemeClr val="dk1"/>
                </a:solidFill>
              </a:rPr>
              <a:t>بلورة شبه موصلة واحدة</a:t>
            </a:r>
            <a:r>
              <a:rPr lang="en" dirty="0">
                <a:solidFill>
                  <a:schemeClr val="dk1"/>
                </a:solidFill>
              </a:rPr>
              <a:t> تحتوي على وصلات متعددة موصولة على التوالي، بشرط أن تكون المواد متقاربة في </a:t>
            </a:r>
            <a:r>
              <a:rPr lang="en" b="1" dirty="0">
                <a:solidFill>
                  <a:schemeClr val="dk1"/>
                </a:solidFill>
              </a:rPr>
              <a:t>الثابت الشبكي</a:t>
            </a:r>
            <a:r>
              <a:rPr lang="en" dirty="0">
                <a:solidFill>
                  <a:schemeClr val="dk1"/>
                </a:solidFill>
              </a:rPr>
              <a:t> (لتجنب الإجهاد البنيوي) ولكن بفجوات طاقة مختلفة.</a:t>
            </a:r>
            <a:br>
              <a:rPr lang="en" dirty="0">
                <a:solidFill>
                  <a:schemeClr val="dk1"/>
                </a:solidFill>
              </a:rPr>
            </a:br>
            <a:endParaRPr dirty="0">
              <a:solidFill>
                <a:schemeClr val="dk1"/>
              </a:solidFill>
            </a:endParaRPr>
          </a:p>
          <a:p>
            <a:pPr marL="0" lvl="0" indent="0" algn="just" rtl="1">
              <a:spcBef>
                <a:spcPts val="1200"/>
              </a:spcBef>
              <a:spcAft>
                <a:spcPts val="0"/>
              </a:spcAft>
              <a:buClr>
                <a:schemeClr val="dk1"/>
              </a:buClr>
              <a:buSzPts val="1100"/>
              <a:buFont typeface="Arial"/>
              <a:buNone/>
            </a:pPr>
            <a:r>
              <a:rPr lang="en" dirty="0">
                <a:solidFill>
                  <a:schemeClr val="dk1"/>
                </a:solidFill>
              </a:rPr>
              <a:t>يمكن تحقيق ذلك باستخدام </a:t>
            </a:r>
            <a:r>
              <a:rPr lang="en" b="1" dirty="0">
                <a:solidFill>
                  <a:schemeClr val="dk1"/>
                </a:solidFill>
              </a:rPr>
              <a:t>مركبات رباعية مثل AlInGaAs</a:t>
            </a:r>
            <a:r>
              <a:rPr lang="en" dirty="0">
                <a:solidFill>
                  <a:schemeClr val="dk1"/>
                </a:solidFill>
              </a:rPr>
              <a:t>، حيث يمكن </a:t>
            </a:r>
            <a:r>
              <a:rPr lang="en" b="1" dirty="0">
                <a:solidFill>
                  <a:schemeClr val="dk1"/>
                </a:solidFill>
              </a:rPr>
              <a:t>تعديل فجوة الطاقة</a:t>
            </a:r>
            <a:r>
              <a:rPr lang="en" dirty="0">
                <a:solidFill>
                  <a:schemeClr val="dk1"/>
                </a:solidFill>
              </a:rPr>
              <a:t> مع الحفاظ على ثبات البنية البلورية.</a:t>
            </a:r>
            <a:br>
              <a:rPr lang="en" dirty="0">
                <a:solidFill>
                  <a:schemeClr val="dk1"/>
                </a:solidFill>
              </a:rPr>
            </a:br>
            <a:endParaRPr dirty="0">
              <a:solidFill>
                <a:schemeClr val="dk1"/>
              </a:solidFill>
            </a:endParaRPr>
          </a:p>
          <a:p>
            <a:pPr marL="0" lvl="0" indent="0" algn="r" rtl="1">
              <a:spcBef>
                <a:spcPts val="1200"/>
              </a:spcBef>
              <a:spcAft>
                <a:spcPts val="0"/>
              </a:spcAft>
              <a:buClr>
                <a:schemeClr val="dk1"/>
              </a:buClr>
              <a:buSzPts val="1100"/>
              <a:buFont typeface="Arial"/>
              <a:buNone/>
            </a:pPr>
            <a:r>
              <a:rPr lang="en" b="1" dirty="0">
                <a:solidFill>
                  <a:schemeClr val="dk1"/>
                </a:solidFill>
              </a:rPr>
              <a:t>تقدم علمي مهم:</a:t>
            </a:r>
            <a:br>
              <a:rPr lang="en" b="1" dirty="0">
                <a:solidFill>
                  <a:schemeClr val="dk1"/>
                </a:solidFill>
              </a:rPr>
            </a:br>
            <a:r>
              <a:rPr lang="en" dirty="0">
                <a:solidFill>
                  <a:schemeClr val="dk1"/>
                </a:solidFill>
              </a:rPr>
              <a:t> في الثمانينيات طوّر </a:t>
            </a:r>
            <a:r>
              <a:rPr lang="en" b="1" dirty="0">
                <a:solidFill>
                  <a:schemeClr val="dk1"/>
                </a:solidFill>
              </a:rPr>
              <a:t>أكاساكي (Akasaki)</a:t>
            </a:r>
            <a:r>
              <a:rPr lang="en" dirty="0">
                <a:solidFill>
                  <a:schemeClr val="dk1"/>
                </a:solidFill>
              </a:rPr>
              <a:t> و</a:t>
            </a:r>
            <a:r>
              <a:rPr lang="en" b="1" dirty="0">
                <a:solidFill>
                  <a:schemeClr val="dk1"/>
                </a:solidFill>
              </a:rPr>
              <a:t>ناكامورا (Nakamura)</a:t>
            </a:r>
            <a:r>
              <a:rPr lang="en" dirty="0">
                <a:solidFill>
                  <a:schemeClr val="dk1"/>
                </a:solidFill>
              </a:rPr>
              <a:t> تقنية لإنماء أغشية رقيقة من </a:t>
            </a:r>
            <a:r>
              <a:rPr lang="en" b="1" dirty="0">
                <a:solidFill>
                  <a:schemeClr val="dk1"/>
                </a:solidFill>
              </a:rPr>
              <a:t>نيتريد الغاليوم (GaN)</a:t>
            </a:r>
            <a:r>
              <a:rPr lang="en" dirty="0">
                <a:solidFill>
                  <a:schemeClr val="dk1"/>
                </a:solidFill>
              </a:rPr>
              <a:t> الذي يمتلك </a:t>
            </a:r>
            <a:r>
              <a:rPr lang="en" b="1" dirty="0">
                <a:solidFill>
                  <a:schemeClr val="dk1"/>
                </a:solidFill>
              </a:rPr>
              <a:t>فجوة طاقة كبيرة (3.4 eV)</a:t>
            </a:r>
            <a:r>
              <a:rPr lang="en" dirty="0">
                <a:solidFill>
                  <a:schemeClr val="dk1"/>
                </a:solidFill>
              </a:rPr>
              <a:t> تُنتج ضوءًا بنفسجيًا.</a:t>
            </a:r>
            <a:br>
              <a:rPr lang="en" dirty="0">
                <a:solidFill>
                  <a:schemeClr val="dk1"/>
                </a:solidFill>
              </a:rPr>
            </a:br>
            <a:r>
              <a:rPr lang="en" dirty="0">
                <a:solidFill>
                  <a:schemeClr val="dk1"/>
                </a:solidFill>
              </a:rPr>
              <a:t> بإضافة الإنديوم (In) يمكن خفض فجوة الطاقة والحصول على ضوء أزرق، رغم وجود الكثير من العيوب البنيوية.</a:t>
            </a:r>
            <a:endParaRPr dirty="0">
              <a:solidFill>
                <a:schemeClr val="dk1"/>
              </a:solidFill>
            </a:endParaRPr>
          </a:p>
          <a:p>
            <a:pPr marL="0" lvl="0" indent="0" algn="just" rtl="1">
              <a:spcBef>
                <a:spcPts val="1200"/>
              </a:spcBef>
              <a:spcAft>
                <a:spcPts val="1200"/>
              </a:spcAft>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body" idx="1"/>
          </p:nvPr>
        </p:nvSpPr>
        <p:spPr>
          <a:xfrm>
            <a:off x="138518" y="144687"/>
            <a:ext cx="8520600" cy="4616100"/>
          </a:xfrm>
          <a:prstGeom prst="rect">
            <a:avLst/>
          </a:prstGeom>
        </p:spPr>
        <p:txBody>
          <a:bodyPr spcFirstLastPara="1" wrap="square" lIns="91425" tIns="91425" rIns="91425" bIns="91425" anchor="t" anchorCtr="0">
            <a:noAutofit/>
          </a:bodyPr>
          <a:lstStyle/>
          <a:p>
            <a:pPr marL="0" lvl="0" indent="0" algn="just" rtl="1">
              <a:spcBef>
                <a:spcPts val="0"/>
              </a:spcBef>
              <a:spcAft>
                <a:spcPts val="0"/>
              </a:spcAft>
              <a:buClr>
                <a:schemeClr val="dk1"/>
              </a:buClr>
              <a:buSzPts val="1100"/>
              <a:buFont typeface="Arial"/>
              <a:buNone/>
            </a:pPr>
            <a:r>
              <a:rPr lang="en" dirty="0">
                <a:solidFill>
                  <a:schemeClr val="dk1"/>
                </a:solidFill>
              </a:rPr>
              <a:t>لاحقًا، تمكن فريق </a:t>
            </a:r>
            <a:r>
              <a:rPr lang="en" b="1" dirty="0">
                <a:solidFill>
                  <a:schemeClr val="dk1"/>
                </a:solidFill>
              </a:rPr>
              <a:t>جامعة بيركلي</a:t>
            </a:r>
            <a:r>
              <a:rPr lang="en" dirty="0">
                <a:solidFill>
                  <a:schemeClr val="dk1"/>
                </a:solidFill>
              </a:rPr>
              <a:t> من إنتاج </a:t>
            </a:r>
            <a:r>
              <a:rPr lang="en" b="1" dirty="0">
                <a:solidFill>
                  <a:schemeClr val="dk1"/>
                </a:solidFill>
              </a:rPr>
              <a:t>بلورات عالية الجودة من InₓGa₁₋ₓN</a:t>
            </a:r>
            <a:r>
              <a:rPr lang="en" dirty="0">
                <a:solidFill>
                  <a:schemeClr val="dk1"/>
                </a:solidFill>
              </a:rPr>
              <a:t> يمكن ضبط فجوة طاقتها من </a:t>
            </a:r>
            <a:r>
              <a:rPr lang="en" b="1" dirty="0">
                <a:solidFill>
                  <a:schemeClr val="dk1"/>
                </a:solidFill>
              </a:rPr>
              <a:t>3.4 eV (GaN)</a:t>
            </a:r>
            <a:r>
              <a:rPr lang="en" dirty="0">
                <a:solidFill>
                  <a:schemeClr val="dk1"/>
                </a:solidFill>
              </a:rPr>
              <a:t> إلى </a:t>
            </a:r>
            <a:r>
              <a:rPr lang="en" b="1" dirty="0">
                <a:solidFill>
                  <a:schemeClr val="dk1"/>
                </a:solidFill>
              </a:rPr>
              <a:t>0.7 eV (InN)</a:t>
            </a:r>
            <a:r>
              <a:rPr lang="en" dirty="0">
                <a:solidFill>
                  <a:schemeClr val="dk1"/>
                </a:solidFill>
              </a:rPr>
              <a:t>، أي مجال واسع (5:1) يغطي معظم الطيف الشمسي.</a:t>
            </a:r>
            <a:br>
              <a:rPr lang="en" dirty="0">
                <a:solidFill>
                  <a:schemeClr val="dk1"/>
                </a:solidFill>
              </a:rPr>
            </a:br>
            <a:r>
              <a:rPr lang="en" dirty="0">
                <a:solidFill>
                  <a:schemeClr val="dk1"/>
                </a:solidFill>
              </a:rPr>
              <a:t> → هذا يجعلها مناسبة جدًا لبناء خلايا متتالية بفجوات طاقة مثل </a:t>
            </a:r>
            <a:r>
              <a:rPr lang="en" b="1" dirty="0">
                <a:solidFill>
                  <a:schemeClr val="dk1"/>
                </a:solidFill>
              </a:rPr>
              <a:t>1.7 / 1.1 eV</a:t>
            </a:r>
            <a:r>
              <a:rPr lang="en" dirty="0">
                <a:solidFill>
                  <a:schemeClr val="dk1"/>
                </a:solidFill>
              </a:rPr>
              <a:t> (الأفضل نظريًا حتى الآن).</a:t>
            </a:r>
            <a:br>
              <a:rPr lang="en" dirty="0">
                <a:solidFill>
                  <a:schemeClr val="dk1"/>
                </a:solidFill>
              </a:rPr>
            </a:br>
            <a:endParaRPr dirty="0">
              <a:solidFill>
                <a:schemeClr val="dk1"/>
              </a:solidFill>
            </a:endParaRPr>
          </a:p>
          <a:p>
            <a:pPr marL="0" lvl="0" indent="0" algn="r" rtl="1">
              <a:spcBef>
                <a:spcPts val="1200"/>
              </a:spcBef>
              <a:spcAft>
                <a:spcPts val="0"/>
              </a:spcAft>
              <a:buClr>
                <a:schemeClr val="dk1"/>
              </a:buClr>
              <a:buSzPts val="1100"/>
              <a:buFont typeface="Arial"/>
              <a:buNone/>
            </a:pPr>
            <a:r>
              <a:rPr lang="en" dirty="0">
                <a:solidFill>
                  <a:schemeClr val="dk1"/>
                </a:solidFill>
              </a:rPr>
              <a:t>التحديات تشمل:</a:t>
            </a:r>
            <a:br>
              <a:rPr lang="en" dirty="0">
                <a:solidFill>
                  <a:schemeClr val="dk1"/>
                </a:solidFill>
              </a:rPr>
            </a:br>
            <a:endParaRPr dirty="0">
              <a:solidFill>
                <a:schemeClr val="dk1"/>
              </a:solidFill>
            </a:endParaRPr>
          </a:p>
          <a:p>
            <a:pPr marL="457200" lvl="0" indent="-342900" algn="just" rtl="1">
              <a:spcBef>
                <a:spcPts val="1200"/>
              </a:spcBef>
              <a:spcAft>
                <a:spcPts val="0"/>
              </a:spcAft>
              <a:buClr>
                <a:schemeClr val="dk1"/>
              </a:buClr>
              <a:buSzPts val="1800"/>
              <a:buChar char="●"/>
            </a:pPr>
            <a:r>
              <a:rPr lang="en" b="1" dirty="0">
                <a:solidFill>
                  <a:schemeClr val="dk1"/>
                </a:solidFill>
              </a:rPr>
              <a:t>اختلاف الثابت الشبكي</a:t>
            </a:r>
            <a:r>
              <a:rPr lang="en" dirty="0">
                <a:solidFill>
                  <a:schemeClr val="dk1"/>
                </a:solidFill>
              </a:rPr>
              <a:t> بين الطبقات الذي يسبب </a:t>
            </a:r>
            <a:r>
              <a:rPr lang="en" b="1" dirty="0">
                <a:solidFill>
                  <a:schemeClr val="dk1"/>
                </a:solidFill>
              </a:rPr>
              <a:t>إجهادات وشقوقًا</a:t>
            </a:r>
            <a:r>
              <a:rPr lang="en" dirty="0">
                <a:solidFill>
                  <a:schemeClr val="dk1"/>
                </a:solidFill>
              </a:rPr>
              <a:t>، لكن </a:t>
            </a:r>
            <a:r>
              <a:rPr lang="en" b="1" dirty="0">
                <a:solidFill>
                  <a:schemeClr val="dk1"/>
                </a:solidFill>
              </a:rPr>
              <a:t>InₓGa₁₋ₓN</a:t>
            </a:r>
            <a:r>
              <a:rPr lang="en" dirty="0">
                <a:solidFill>
                  <a:schemeClr val="dk1"/>
                </a:solidFill>
              </a:rPr>
              <a:t> يتحمل العيوب جيدًا.</a:t>
            </a:r>
            <a:br>
              <a:rPr lang="en" dirty="0">
                <a:solidFill>
                  <a:schemeClr val="dk1"/>
                </a:solidFill>
              </a:rPr>
            </a:br>
            <a:endParaRPr dirty="0">
              <a:solidFill>
                <a:schemeClr val="dk1"/>
              </a:solidFill>
            </a:endParaRPr>
          </a:p>
          <a:p>
            <a:pPr marL="457200" lvl="0" indent="-342900" algn="just" rtl="1">
              <a:spcBef>
                <a:spcPts val="0"/>
              </a:spcBef>
              <a:spcAft>
                <a:spcPts val="0"/>
              </a:spcAft>
              <a:buClr>
                <a:schemeClr val="dk1"/>
              </a:buClr>
              <a:buSzPts val="1800"/>
              <a:buChar char="●"/>
            </a:pPr>
            <a:r>
              <a:rPr lang="en" dirty="0">
                <a:solidFill>
                  <a:schemeClr val="dk1"/>
                </a:solidFill>
              </a:rPr>
              <a:t>صعوبة إيجاد </a:t>
            </a:r>
            <a:r>
              <a:rPr lang="en" b="1" dirty="0">
                <a:solidFill>
                  <a:schemeClr val="dk1"/>
                </a:solidFill>
              </a:rPr>
              <a:t>مُطعِّم فعال للمادة من النوع p</a:t>
            </a:r>
            <a:r>
              <a:rPr lang="en" dirty="0">
                <a:solidFill>
                  <a:schemeClr val="dk1"/>
                </a:solidFill>
              </a:rPr>
              <a:t>، رغم سهولة التطعيم بالسيليكون لإنتاج النوع n.</a:t>
            </a:r>
            <a:br>
              <a:rPr lang="en" dirty="0">
                <a:solidFill>
                  <a:schemeClr val="dk1"/>
                </a:solidFill>
              </a:rPr>
            </a:br>
            <a:endParaRPr dirty="0">
              <a:solidFill>
                <a:schemeClr val="dk1"/>
              </a:solidFill>
            </a:endParaRPr>
          </a:p>
          <a:p>
            <a:pPr marL="0" lvl="0" indent="0" algn="just" rtl="1">
              <a:spcBef>
                <a:spcPts val="1200"/>
              </a:spcBef>
              <a:spcAft>
                <a:spcPts val="0"/>
              </a:spcAft>
              <a:buClr>
                <a:schemeClr val="dk1"/>
              </a:buClr>
              <a:buSzPts val="1100"/>
              <a:buFont typeface="Arial"/>
              <a:buNone/>
            </a:pPr>
            <a:r>
              <a:rPr lang="en" dirty="0">
                <a:solidFill>
                  <a:schemeClr val="dk1"/>
                </a:solidFill>
              </a:rPr>
              <a:t>يُذكر أيضًا أن نظام </a:t>
            </a:r>
            <a:r>
              <a:rPr lang="en" b="1" dirty="0">
                <a:solidFill>
                  <a:schemeClr val="dk1"/>
                </a:solidFill>
              </a:rPr>
              <a:t>InₓAl₁₋ₓN</a:t>
            </a:r>
            <a:r>
              <a:rPr lang="en" dirty="0">
                <a:solidFill>
                  <a:schemeClr val="dk1"/>
                </a:solidFill>
              </a:rPr>
              <a:t> يمتلك نطاق فجوات طاقة أوسع من </a:t>
            </a:r>
            <a:r>
              <a:rPr lang="en" b="1" dirty="0">
                <a:solidFill>
                  <a:schemeClr val="dk1"/>
                </a:solidFill>
              </a:rPr>
              <a:t>0.7 إلى 6.2 eV</a:t>
            </a:r>
            <a:r>
              <a:rPr lang="en" dirty="0">
                <a:solidFill>
                  <a:schemeClr val="dk1"/>
                </a:solidFill>
              </a:rPr>
              <a:t>، ما يجعله أكثر تنوعًا لتصميم خلايا متتالية عالية الكفاءة.</a:t>
            </a:r>
            <a:endParaRPr dirty="0">
              <a:solidFill>
                <a:schemeClr val="dk1"/>
              </a:solidFill>
            </a:endParaRPr>
          </a:p>
          <a:p>
            <a:pPr marL="0" lvl="0" indent="0" algn="just" rtl="1">
              <a:spcBef>
                <a:spcPts val="0"/>
              </a:spcBef>
              <a:spcAft>
                <a:spcPts val="1200"/>
              </a:spcAft>
              <a:buNone/>
            </a:pPr>
            <a:endParaRPr sz="25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1"/>
          <p:cNvSpPr txBox="1">
            <a:spLocks noGrp="1"/>
          </p:cNvSpPr>
          <p:nvPr>
            <p:ph type="body" idx="1"/>
          </p:nvPr>
        </p:nvSpPr>
        <p:spPr>
          <a:xfrm>
            <a:off x="311700" y="239025"/>
            <a:ext cx="8520600" cy="4604400"/>
          </a:xfrm>
          <a:prstGeom prst="rect">
            <a:avLst/>
          </a:prstGeom>
        </p:spPr>
        <p:txBody>
          <a:bodyPr spcFirstLastPara="1" wrap="square" lIns="91425" tIns="91425" rIns="91425" bIns="91425" anchor="t" anchorCtr="0">
            <a:normAutofit/>
          </a:bodyPr>
          <a:lstStyle/>
          <a:p>
            <a:pPr marL="114300" lvl="0" indent="0" algn="r" rtl="1">
              <a:spcBef>
                <a:spcPts val="0"/>
              </a:spcBef>
              <a:spcAft>
                <a:spcPts val="0"/>
              </a:spcAft>
              <a:buNone/>
            </a:pPr>
            <a:r>
              <a:rPr lang="en" sz="1900" b="1">
                <a:solidFill>
                  <a:srgbClr val="980000"/>
                </a:solidFill>
              </a:rPr>
              <a:t>2. الخلايا المُرشَّحة (Filtered Cells)</a:t>
            </a:r>
            <a:endParaRPr sz="1900" b="1">
              <a:solidFill>
                <a:srgbClr val="980000"/>
              </a:solidFill>
            </a:endParaRPr>
          </a:p>
          <a:p>
            <a:pPr marL="0" lvl="0" indent="0" algn="r" rtl="1">
              <a:spcBef>
                <a:spcPts val="1400"/>
              </a:spcBef>
              <a:spcAft>
                <a:spcPts val="0"/>
              </a:spcAft>
              <a:buClr>
                <a:schemeClr val="dk1"/>
              </a:buClr>
              <a:buSzPts val="1100"/>
              <a:buFont typeface="Arial"/>
              <a:buNone/>
            </a:pPr>
            <a:r>
              <a:rPr lang="en" sz="1700" b="1">
                <a:solidFill>
                  <a:schemeClr val="dk1"/>
                </a:solidFill>
              </a:rPr>
              <a:t>أنواع المرشحات الطيفية:</a:t>
            </a:r>
            <a:endParaRPr sz="1700" b="1">
              <a:solidFill>
                <a:schemeClr val="dk1"/>
              </a:solidFill>
            </a:endParaRPr>
          </a:p>
          <a:p>
            <a:pPr marL="457200" lvl="0" indent="-330200" algn="r" rtl="1">
              <a:spcBef>
                <a:spcPts val="1200"/>
              </a:spcBef>
              <a:spcAft>
                <a:spcPts val="0"/>
              </a:spcAft>
              <a:buClr>
                <a:schemeClr val="dk1"/>
              </a:buClr>
              <a:buSzPts val="1600"/>
              <a:buAutoNum type="arabicPeriod"/>
            </a:pPr>
            <a:r>
              <a:rPr lang="en" sz="1600" b="1">
                <a:solidFill>
                  <a:srgbClr val="0000FF"/>
                </a:solidFill>
              </a:rPr>
              <a:t>مرشحات الامتصاص (Absorption Filters)</a:t>
            </a:r>
            <a:r>
              <a:rPr lang="en" sz="1600" b="1">
                <a:solidFill>
                  <a:schemeClr val="dk1"/>
                </a:solidFill>
              </a:rPr>
              <a:t>:</a:t>
            </a:r>
            <a:br>
              <a:rPr lang="en" sz="1600" b="1">
                <a:solidFill>
                  <a:schemeClr val="dk1"/>
                </a:solidFill>
              </a:rPr>
            </a:br>
            <a:endParaRPr sz="1600" b="1">
              <a:solidFill>
                <a:schemeClr val="dk1"/>
              </a:solidFill>
            </a:endParaRPr>
          </a:p>
          <a:p>
            <a:pPr marL="914400" lvl="1" indent="-330200" algn="r" rtl="1">
              <a:spcBef>
                <a:spcPts val="0"/>
              </a:spcBef>
              <a:spcAft>
                <a:spcPts val="0"/>
              </a:spcAft>
              <a:buClr>
                <a:schemeClr val="dk1"/>
              </a:buClr>
              <a:buSzPts val="1600"/>
              <a:buChar char="○"/>
            </a:pPr>
            <a:r>
              <a:rPr lang="en" sz="1600">
                <a:solidFill>
                  <a:schemeClr val="dk1"/>
                </a:solidFill>
              </a:rPr>
              <a:t>يُستخدم فيها محلول مثل </a:t>
            </a:r>
            <a:r>
              <a:rPr lang="en" sz="1600" b="1">
                <a:solidFill>
                  <a:schemeClr val="dk1"/>
                </a:solidFill>
              </a:rPr>
              <a:t>كبريتات الكوبالت (Cobalt Sulfate)</a:t>
            </a:r>
            <a:r>
              <a:rPr lang="en" sz="1600">
                <a:solidFill>
                  <a:schemeClr val="dk1"/>
                </a:solidFill>
              </a:rPr>
              <a:t> كمرشح.</a:t>
            </a:r>
            <a:br>
              <a:rPr lang="en" sz="1600">
                <a:solidFill>
                  <a:schemeClr val="dk1"/>
                </a:solidFill>
              </a:rPr>
            </a:br>
            <a:endParaRPr sz="1600">
              <a:solidFill>
                <a:schemeClr val="dk1"/>
              </a:solidFill>
            </a:endParaRPr>
          </a:p>
          <a:p>
            <a:pPr marL="914400" lvl="1" indent="-330200" algn="r" rtl="1">
              <a:spcBef>
                <a:spcPts val="0"/>
              </a:spcBef>
              <a:spcAft>
                <a:spcPts val="0"/>
              </a:spcAft>
              <a:buClr>
                <a:schemeClr val="dk1"/>
              </a:buClr>
              <a:buSzPts val="1600"/>
              <a:buChar char="○"/>
            </a:pPr>
            <a:r>
              <a:rPr lang="en" sz="1600">
                <a:solidFill>
                  <a:schemeClr val="dk1"/>
                </a:solidFill>
              </a:rPr>
              <a:t>ضوء الشمس المركز يمر عبر هذا المحلول، فيمتص جزءًا من الطاقة ويُحوِّلها إلى </a:t>
            </a:r>
            <a:r>
              <a:rPr lang="en" sz="1600" b="1">
                <a:solidFill>
                  <a:schemeClr val="dk1"/>
                </a:solidFill>
              </a:rPr>
              <a:t>حرارة مفيدة</a:t>
            </a:r>
            <a:r>
              <a:rPr lang="en" sz="1600">
                <a:solidFill>
                  <a:schemeClr val="dk1"/>
                </a:solidFill>
              </a:rPr>
              <a:t>، بينما </a:t>
            </a:r>
            <a:r>
              <a:rPr lang="en" sz="1600" b="1">
                <a:solidFill>
                  <a:schemeClr val="dk1"/>
                </a:solidFill>
              </a:rPr>
              <a:t>ينفذ الباقي</a:t>
            </a:r>
            <a:r>
              <a:rPr lang="en" sz="1600">
                <a:solidFill>
                  <a:schemeClr val="dk1"/>
                </a:solidFill>
              </a:rPr>
              <a:t> إلى </a:t>
            </a:r>
            <a:r>
              <a:rPr lang="en" sz="1600" b="1">
                <a:solidFill>
                  <a:schemeClr val="dk1"/>
                </a:solidFill>
              </a:rPr>
              <a:t>ثنائيات السيليكون</a:t>
            </a:r>
            <a:r>
              <a:rPr lang="en" sz="1600">
                <a:solidFill>
                  <a:schemeClr val="dk1"/>
                </a:solidFill>
              </a:rPr>
              <a:t> أسفلها لتوليد الكهرباء.</a:t>
            </a:r>
            <a:br>
              <a:rPr lang="en" sz="1600">
                <a:solidFill>
                  <a:schemeClr val="dk1"/>
                </a:solidFill>
              </a:rPr>
            </a:br>
            <a:endParaRPr sz="1600">
              <a:solidFill>
                <a:schemeClr val="dk1"/>
              </a:solidFill>
            </a:endParaRPr>
          </a:p>
          <a:p>
            <a:pPr marL="914400" lvl="1" indent="-330200" algn="r" rtl="1">
              <a:spcBef>
                <a:spcPts val="0"/>
              </a:spcBef>
              <a:spcAft>
                <a:spcPts val="0"/>
              </a:spcAft>
              <a:buClr>
                <a:schemeClr val="dk1"/>
              </a:buClr>
              <a:buSzPts val="1600"/>
              <a:buChar char="○"/>
            </a:pPr>
            <a:r>
              <a:rPr lang="en" sz="1600">
                <a:solidFill>
                  <a:schemeClr val="dk1"/>
                </a:solidFill>
              </a:rPr>
              <a:t>عند تركيز </a:t>
            </a:r>
            <a:r>
              <a:rPr lang="en" sz="1600" b="1">
                <a:solidFill>
                  <a:schemeClr val="dk1"/>
                </a:solidFill>
              </a:rPr>
              <a:t>1 غرام/لتر</a:t>
            </a:r>
            <a:r>
              <a:rPr lang="en" sz="1600">
                <a:solidFill>
                  <a:schemeClr val="dk1"/>
                </a:solidFill>
              </a:rPr>
              <a:t> من كبريتات الكوبالت وسمك </a:t>
            </a:r>
            <a:r>
              <a:rPr lang="en" sz="1600" b="1">
                <a:solidFill>
                  <a:schemeClr val="dk1"/>
                </a:solidFill>
              </a:rPr>
              <a:t>5 سم</a:t>
            </a:r>
            <a:r>
              <a:rPr lang="en" sz="1600">
                <a:solidFill>
                  <a:schemeClr val="dk1"/>
                </a:solidFill>
              </a:rPr>
              <a:t>، تكون النافذة الطيفية المارة في مجال </a:t>
            </a:r>
            <a:r>
              <a:rPr lang="en" sz="1600" b="1">
                <a:solidFill>
                  <a:schemeClr val="dk1"/>
                </a:solidFill>
              </a:rPr>
              <a:t>350–550 تيراهرتز</a:t>
            </a:r>
            <a:r>
              <a:rPr lang="en" sz="1600">
                <a:solidFill>
                  <a:schemeClr val="dk1"/>
                </a:solidFill>
              </a:rPr>
              <a:t>، وهو </a:t>
            </a:r>
            <a:r>
              <a:rPr lang="en" sz="1600" b="1">
                <a:solidFill>
                  <a:schemeClr val="dk1"/>
                </a:solidFill>
              </a:rPr>
              <a:t>نطاق مناسب لخصائص السيليكون</a:t>
            </a:r>
            <a:r>
              <a:rPr lang="en" sz="1600">
                <a:solidFill>
                  <a:schemeClr val="dk1"/>
                </a:solidFill>
              </a:rPr>
              <a:t> الذي يمتلك </a:t>
            </a:r>
            <a:r>
              <a:rPr lang="en" sz="1600" b="1">
                <a:solidFill>
                  <a:schemeClr val="dk1"/>
                </a:solidFill>
              </a:rPr>
              <a:t>فجوة طاقة تعادل 265 تيراهرتز (≈1.1 eV)</a:t>
            </a:r>
            <a:r>
              <a:rPr lang="en" sz="1600">
                <a:solidFill>
                  <a:schemeClr val="dk1"/>
                </a:solidFill>
              </a:rPr>
              <a:t>.</a:t>
            </a:r>
            <a:endParaRPr sz="1200">
              <a:solidFill>
                <a:schemeClr val="dk1"/>
              </a:solidFill>
            </a:endParaRPr>
          </a:p>
          <a:p>
            <a:pPr marL="0" lvl="0" indent="0" algn="r" rtl="1">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311700" y="212200"/>
            <a:ext cx="8520600" cy="4356600"/>
          </a:xfrm>
          <a:prstGeom prst="rect">
            <a:avLst/>
          </a:prstGeom>
        </p:spPr>
        <p:txBody>
          <a:bodyPr spcFirstLastPara="1" wrap="square" lIns="91425" tIns="91425" rIns="91425" bIns="91425" anchor="t" anchorCtr="0">
            <a:noAutofit/>
          </a:bodyPr>
          <a:lstStyle/>
          <a:p>
            <a:pPr marL="0" lvl="0" indent="0" algn="r" rtl="1">
              <a:spcBef>
                <a:spcPts val="1200"/>
              </a:spcBef>
              <a:spcAft>
                <a:spcPts val="0"/>
              </a:spcAft>
              <a:buClr>
                <a:schemeClr val="dk1"/>
              </a:buClr>
              <a:buSzPts val="1100"/>
              <a:buFont typeface="Arial"/>
              <a:buNone/>
            </a:pPr>
            <a:r>
              <a:rPr lang="en" sz="2500" b="1">
                <a:solidFill>
                  <a:srgbClr val="980000"/>
                </a:solidFill>
              </a:rPr>
              <a:t>القيود في الحالة العملية:</a:t>
            </a:r>
            <a:r>
              <a:rPr lang="en" sz="2500" b="1">
                <a:solidFill>
                  <a:schemeClr val="dk1"/>
                </a:solidFill>
              </a:rPr>
              <a:t/>
            </a:r>
            <a:br>
              <a:rPr lang="en" sz="2500" b="1">
                <a:solidFill>
                  <a:schemeClr val="dk1"/>
                </a:solidFill>
              </a:rPr>
            </a:br>
            <a:r>
              <a:rPr lang="en" sz="2500">
                <a:solidFill>
                  <a:schemeClr val="dk1"/>
                </a:solidFill>
              </a:rPr>
              <a:t> عند التعرض لضوء </a:t>
            </a:r>
            <a:r>
              <a:rPr lang="en" sz="2500" b="1">
                <a:solidFill>
                  <a:schemeClr val="dk1"/>
                </a:solidFill>
              </a:rPr>
              <a:t>طيفي واسع (broadband radiation)</a:t>
            </a:r>
            <a:r>
              <a:rPr lang="en" sz="2500">
                <a:solidFill>
                  <a:schemeClr val="dk1"/>
                </a:solidFill>
              </a:rPr>
              <a:t>، تنخفض الكفاءة بسبب عاملين رئيسيين:</a:t>
            </a:r>
            <a:endParaRPr sz="2500">
              <a:solidFill>
                <a:schemeClr val="dk1"/>
              </a:solidFill>
            </a:endParaRPr>
          </a:p>
          <a:p>
            <a:pPr marL="457200" lvl="0" indent="-387350" algn="r" rtl="1">
              <a:spcBef>
                <a:spcPts val="1200"/>
              </a:spcBef>
              <a:spcAft>
                <a:spcPts val="0"/>
              </a:spcAft>
              <a:buClr>
                <a:schemeClr val="dk1"/>
              </a:buClr>
              <a:buSzPts val="2500"/>
              <a:buAutoNum type="arabicPeriod"/>
            </a:pPr>
            <a:r>
              <a:rPr lang="en" sz="2500" b="1">
                <a:solidFill>
                  <a:schemeClr val="dk1"/>
                </a:solidFill>
              </a:rPr>
              <a:t>الفوتونات ذات طاقة أقل من فجوة الحزمة (band gap):</a:t>
            </a:r>
            <a:br>
              <a:rPr lang="en" sz="2500" b="1">
                <a:solidFill>
                  <a:schemeClr val="dk1"/>
                </a:solidFill>
              </a:rPr>
            </a:br>
            <a:r>
              <a:rPr lang="en" sz="2500">
                <a:solidFill>
                  <a:schemeClr val="dk1"/>
                </a:solidFill>
              </a:rPr>
              <a:t> لا تملك طاقة كافية لتوليد أزواج إلكترون–فجوة، فتمر عبر المادة أو تتحول إلى حرارة.</a:t>
            </a:r>
            <a:br>
              <a:rPr lang="en" sz="2500">
                <a:solidFill>
                  <a:schemeClr val="dk1"/>
                </a:solidFill>
              </a:rPr>
            </a:br>
            <a:endParaRPr sz="2500">
              <a:solidFill>
                <a:schemeClr val="dk1"/>
              </a:solidFill>
            </a:endParaRPr>
          </a:p>
          <a:p>
            <a:pPr marL="457200" lvl="0" indent="-387350" algn="r" rtl="1">
              <a:spcBef>
                <a:spcPts val="0"/>
              </a:spcBef>
              <a:spcAft>
                <a:spcPts val="0"/>
              </a:spcAft>
              <a:buClr>
                <a:schemeClr val="dk1"/>
              </a:buClr>
              <a:buSzPts val="2500"/>
              <a:buAutoNum type="arabicPeriod"/>
            </a:pPr>
            <a:r>
              <a:rPr lang="en" sz="2500" b="1">
                <a:solidFill>
                  <a:schemeClr val="dk1"/>
                </a:solidFill>
              </a:rPr>
              <a:t>الفوتونات ذات طاقة أعلى من فجوة الحزمة:</a:t>
            </a:r>
            <a:br>
              <a:rPr lang="en" sz="2500" b="1">
                <a:solidFill>
                  <a:schemeClr val="dk1"/>
                </a:solidFill>
              </a:rPr>
            </a:br>
            <a:r>
              <a:rPr lang="en" sz="2500">
                <a:solidFill>
                  <a:schemeClr val="dk1"/>
                </a:solidFill>
              </a:rPr>
              <a:t> تولد إلكترونات وفجوات بطاقة زائدة تُفقد سريعًا على شكل حرارة.</a:t>
            </a:r>
            <a:endParaRPr sz="2500">
              <a:solidFill>
                <a:schemeClr val="dk1"/>
              </a:solidFill>
            </a:endParaRPr>
          </a:p>
          <a:p>
            <a:pPr marL="0" lvl="0" indent="0" algn="r" rtl="1">
              <a:spcBef>
                <a:spcPts val="1200"/>
              </a:spcBef>
              <a:spcAft>
                <a:spcPts val="1200"/>
              </a:spcAft>
              <a:buNone/>
            </a:pPr>
            <a:endParaRPr sz="25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2"/>
          <p:cNvSpPr txBox="1">
            <a:spLocks noGrp="1"/>
          </p:cNvSpPr>
          <p:nvPr>
            <p:ph type="body" idx="1"/>
          </p:nvPr>
        </p:nvSpPr>
        <p:spPr>
          <a:xfrm>
            <a:off x="311700" y="344450"/>
            <a:ext cx="8520600" cy="4452300"/>
          </a:xfrm>
          <a:prstGeom prst="rect">
            <a:avLst/>
          </a:prstGeom>
        </p:spPr>
        <p:txBody>
          <a:bodyPr spcFirstLastPara="1" wrap="square" lIns="91425" tIns="91425" rIns="91425" bIns="91425" anchor="t" anchorCtr="0">
            <a:noAutofit/>
          </a:bodyPr>
          <a:lstStyle/>
          <a:p>
            <a:pPr marL="0" lvl="0" indent="0" algn="just" rtl="1">
              <a:spcBef>
                <a:spcPts val="1200"/>
              </a:spcBef>
              <a:spcAft>
                <a:spcPts val="0"/>
              </a:spcAft>
              <a:buClr>
                <a:schemeClr val="dk1"/>
              </a:buClr>
              <a:buSzPts val="1100"/>
              <a:buFont typeface="Arial"/>
              <a:buNone/>
            </a:pPr>
            <a:r>
              <a:rPr lang="en" sz="1500" b="1">
                <a:solidFill>
                  <a:srgbClr val="0000FF"/>
                </a:solidFill>
              </a:rPr>
              <a:t>مرشحات التداخل (Interference Filters):</a:t>
            </a:r>
            <a:endParaRPr sz="1500" b="1">
              <a:solidFill>
                <a:srgbClr val="0000FF"/>
              </a:solidFill>
            </a:endParaRPr>
          </a:p>
          <a:p>
            <a:pPr marL="457200" lvl="0" indent="-311150" algn="just" rtl="1">
              <a:spcBef>
                <a:spcPts val="1200"/>
              </a:spcBef>
              <a:spcAft>
                <a:spcPts val="0"/>
              </a:spcAft>
              <a:buClr>
                <a:schemeClr val="dk1"/>
              </a:buClr>
              <a:buSzPts val="1300"/>
              <a:buChar char="●"/>
            </a:pPr>
            <a:r>
              <a:rPr lang="en" sz="1300">
                <a:solidFill>
                  <a:schemeClr val="dk1"/>
                </a:solidFill>
              </a:rPr>
              <a:t>تتكوَّن من </a:t>
            </a:r>
            <a:r>
              <a:rPr lang="en" sz="1300" b="1">
                <a:solidFill>
                  <a:schemeClr val="dk1"/>
                </a:solidFill>
              </a:rPr>
              <a:t>عدة طبقات متناوبة</a:t>
            </a:r>
            <a:r>
              <a:rPr lang="en" sz="1300">
                <a:solidFill>
                  <a:schemeClr val="dk1"/>
                </a:solidFill>
              </a:rPr>
              <a:t> من مواد ذات </a:t>
            </a:r>
            <a:r>
              <a:rPr lang="en" sz="1300" b="1">
                <a:solidFill>
                  <a:schemeClr val="dk1"/>
                </a:solidFill>
              </a:rPr>
              <a:t>معاملات انكسار مختلفة</a:t>
            </a:r>
            <a:r>
              <a:rPr lang="en" sz="1300">
                <a:solidFill>
                  <a:schemeClr val="dk1"/>
                </a:solidFill>
              </a:rPr>
              <a:t> (مثل SiO₂ وTiO₂).</a:t>
            </a:r>
            <a:br>
              <a:rPr lang="en" sz="1300">
                <a:solidFill>
                  <a:schemeClr val="dk1"/>
                </a:solidFill>
              </a:rPr>
            </a:br>
            <a:endParaRPr sz="1300">
              <a:solidFill>
                <a:schemeClr val="dk1"/>
              </a:solidFill>
            </a:endParaRPr>
          </a:p>
          <a:p>
            <a:pPr marL="457200" lvl="0" indent="-311150" algn="just" rtl="1">
              <a:spcBef>
                <a:spcPts val="0"/>
              </a:spcBef>
              <a:spcAft>
                <a:spcPts val="0"/>
              </a:spcAft>
              <a:buClr>
                <a:schemeClr val="dk1"/>
              </a:buClr>
              <a:buSzPts val="1300"/>
              <a:buChar char="●"/>
            </a:pPr>
            <a:r>
              <a:rPr lang="en" sz="1300">
                <a:solidFill>
                  <a:schemeClr val="dk1"/>
                </a:solidFill>
              </a:rPr>
              <a:t>عند كل واجهة بين الطبقات يحدث </a:t>
            </a:r>
            <a:r>
              <a:rPr lang="en" sz="1300" b="1">
                <a:solidFill>
                  <a:schemeClr val="dk1"/>
                </a:solidFill>
              </a:rPr>
              <a:t>انعكاس جزئي وانتقال جزئي</a:t>
            </a:r>
            <a:r>
              <a:rPr lang="en" sz="1300">
                <a:solidFill>
                  <a:schemeClr val="dk1"/>
                </a:solidFill>
              </a:rPr>
              <a:t> للضوء، وبحسب التردد، يمكن أن تتراكب الموجات المنعكسة أو المارة لتنتج:</a:t>
            </a:r>
            <a:br>
              <a:rPr lang="en" sz="1300">
                <a:solidFill>
                  <a:schemeClr val="dk1"/>
                </a:solidFill>
              </a:rPr>
            </a:br>
            <a:endParaRPr sz="1300">
              <a:solidFill>
                <a:schemeClr val="dk1"/>
              </a:solidFill>
            </a:endParaRPr>
          </a:p>
          <a:p>
            <a:pPr marL="914400" lvl="1" indent="-311150" algn="just" rtl="1">
              <a:spcBef>
                <a:spcPts val="0"/>
              </a:spcBef>
              <a:spcAft>
                <a:spcPts val="0"/>
              </a:spcAft>
              <a:buClr>
                <a:schemeClr val="dk1"/>
              </a:buClr>
              <a:buSzPts val="1300"/>
              <a:buChar char="○"/>
            </a:pPr>
            <a:r>
              <a:rPr lang="en" sz="1300" b="1">
                <a:solidFill>
                  <a:schemeClr val="dk1"/>
                </a:solidFill>
              </a:rPr>
              <a:t>منطقة انعكاس عالية</a:t>
            </a:r>
            <a:r>
              <a:rPr lang="en" sz="1300">
                <a:solidFill>
                  <a:schemeClr val="dk1"/>
                </a:solidFill>
              </a:rPr>
              <a:t> حيث تتعزز الانعكاسات.</a:t>
            </a:r>
            <a:br>
              <a:rPr lang="en" sz="1300">
                <a:solidFill>
                  <a:schemeClr val="dk1"/>
                </a:solidFill>
              </a:rPr>
            </a:br>
            <a:endParaRPr sz="1300">
              <a:solidFill>
                <a:schemeClr val="dk1"/>
              </a:solidFill>
            </a:endParaRPr>
          </a:p>
          <a:p>
            <a:pPr marL="914400" lvl="1" indent="-311150" algn="just" rtl="1">
              <a:spcBef>
                <a:spcPts val="0"/>
              </a:spcBef>
              <a:spcAft>
                <a:spcPts val="0"/>
              </a:spcAft>
              <a:buClr>
                <a:schemeClr val="dk1"/>
              </a:buClr>
              <a:buSzPts val="1300"/>
              <a:buChar char="○"/>
            </a:pPr>
            <a:r>
              <a:rPr lang="en" sz="1300" b="1">
                <a:solidFill>
                  <a:schemeClr val="dk1"/>
                </a:solidFill>
              </a:rPr>
              <a:t>منطقة مرور عالية</a:t>
            </a:r>
            <a:r>
              <a:rPr lang="en" sz="1300">
                <a:solidFill>
                  <a:schemeClr val="dk1"/>
                </a:solidFill>
              </a:rPr>
              <a:t> حيث تتداخل الموجات المنعكسة لتلغي بعضها.</a:t>
            </a:r>
            <a:br>
              <a:rPr lang="en" sz="1300">
                <a:solidFill>
                  <a:schemeClr val="dk1"/>
                </a:solidFill>
              </a:rPr>
            </a:br>
            <a:endParaRPr sz="1300">
              <a:solidFill>
                <a:schemeClr val="dk1"/>
              </a:solidFill>
            </a:endParaRPr>
          </a:p>
          <a:p>
            <a:pPr marL="457200" lvl="0" indent="-311150" algn="just" rtl="1">
              <a:spcBef>
                <a:spcPts val="0"/>
              </a:spcBef>
              <a:spcAft>
                <a:spcPts val="0"/>
              </a:spcAft>
              <a:buClr>
                <a:schemeClr val="dk1"/>
              </a:buClr>
              <a:buSzPts val="1300"/>
              <a:buChar char="●"/>
            </a:pPr>
            <a:r>
              <a:rPr lang="en" sz="1300">
                <a:solidFill>
                  <a:schemeClr val="dk1"/>
                </a:solidFill>
              </a:rPr>
              <a:t>مثال:</a:t>
            </a:r>
            <a:br>
              <a:rPr lang="en" sz="1300">
                <a:solidFill>
                  <a:schemeClr val="dk1"/>
                </a:solidFill>
              </a:rPr>
            </a:br>
            <a:r>
              <a:rPr lang="en" sz="1300">
                <a:solidFill>
                  <a:schemeClr val="dk1"/>
                </a:solidFill>
              </a:rPr>
              <a:t> أنشأ </a:t>
            </a:r>
            <a:r>
              <a:rPr lang="en" sz="1300" b="1">
                <a:solidFill>
                  <a:schemeClr val="dk1"/>
                </a:solidFill>
              </a:rPr>
              <a:t>Hamdy وOsborn</a:t>
            </a:r>
            <a:r>
              <a:rPr lang="en" sz="1300">
                <a:solidFill>
                  <a:schemeClr val="dk1"/>
                </a:solidFill>
              </a:rPr>
              <a:t> مرشحًا من </a:t>
            </a:r>
            <a:r>
              <a:rPr lang="en" sz="1300" b="1">
                <a:solidFill>
                  <a:schemeClr val="dk1"/>
                </a:solidFill>
              </a:rPr>
              <a:t>12 طبقة (6 أزواج من SiO₂ وTiO₂)</a:t>
            </a:r>
            <a:r>
              <a:rPr lang="en" sz="1300">
                <a:solidFill>
                  <a:schemeClr val="dk1"/>
                </a:solidFill>
              </a:rPr>
              <a:t> بسماكة ربع طول موجي (λ/4).</a:t>
            </a:r>
            <a:br>
              <a:rPr lang="en" sz="1300">
                <a:solidFill>
                  <a:schemeClr val="dk1"/>
                </a:solidFill>
              </a:rPr>
            </a:br>
            <a:endParaRPr sz="1300">
              <a:solidFill>
                <a:schemeClr val="dk1"/>
              </a:solidFill>
            </a:endParaRPr>
          </a:p>
          <a:p>
            <a:pPr marL="914400" lvl="1" indent="-311150" algn="just" rtl="1">
              <a:spcBef>
                <a:spcPts val="0"/>
              </a:spcBef>
              <a:spcAft>
                <a:spcPts val="0"/>
              </a:spcAft>
              <a:buClr>
                <a:schemeClr val="dk1"/>
              </a:buClr>
              <a:buSzPts val="1300"/>
              <a:buChar char="○"/>
            </a:pPr>
            <a:r>
              <a:rPr lang="en" sz="1300">
                <a:solidFill>
                  <a:schemeClr val="dk1"/>
                </a:solidFill>
              </a:rPr>
              <a:t>هذا المرشح يعكس الإشعاع بين </a:t>
            </a:r>
            <a:r>
              <a:rPr lang="en" sz="1300" b="1">
                <a:solidFill>
                  <a:schemeClr val="dk1"/>
                </a:solidFill>
              </a:rPr>
              <a:t>312 و385 تيراهرتز</a:t>
            </a:r>
            <a:r>
              <a:rPr lang="en" sz="1300">
                <a:solidFill>
                  <a:schemeClr val="dk1"/>
                </a:solidFill>
              </a:rPr>
              <a:t> بنسبة </a:t>
            </a:r>
            <a:r>
              <a:rPr lang="en" sz="1300" b="1">
                <a:solidFill>
                  <a:schemeClr val="dk1"/>
                </a:solidFill>
              </a:rPr>
              <a:t>انعكاس ≈95%</a:t>
            </a:r>
            <a:r>
              <a:rPr lang="en" sz="1300">
                <a:solidFill>
                  <a:schemeClr val="dk1"/>
                </a:solidFill>
              </a:rPr>
              <a:t>.</a:t>
            </a:r>
            <a:br>
              <a:rPr lang="en" sz="1300">
                <a:solidFill>
                  <a:schemeClr val="dk1"/>
                </a:solidFill>
              </a:rPr>
            </a:br>
            <a:endParaRPr sz="1300">
              <a:solidFill>
                <a:schemeClr val="dk1"/>
              </a:solidFill>
            </a:endParaRPr>
          </a:p>
          <a:p>
            <a:pPr marL="914400" lvl="1" indent="-311150" algn="just" rtl="1">
              <a:spcBef>
                <a:spcPts val="0"/>
              </a:spcBef>
              <a:spcAft>
                <a:spcPts val="0"/>
              </a:spcAft>
              <a:buClr>
                <a:schemeClr val="dk1"/>
              </a:buClr>
              <a:buSzPts val="1300"/>
              <a:buChar char="○"/>
            </a:pPr>
            <a:r>
              <a:rPr lang="en" sz="1300">
                <a:solidFill>
                  <a:schemeClr val="dk1"/>
                </a:solidFill>
              </a:rPr>
              <a:t>المنطقة المنعكسة مناسبة تمامًا لعمل خلايا </a:t>
            </a:r>
            <a:r>
              <a:rPr lang="en" sz="1300" b="1">
                <a:solidFill>
                  <a:schemeClr val="dk1"/>
                </a:solidFill>
              </a:rPr>
              <a:t>السيليكون</a:t>
            </a:r>
            <a:r>
              <a:rPr lang="en" sz="1300">
                <a:solidFill>
                  <a:schemeClr val="dk1"/>
                </a:solidFill>
              </a:rPr>
              <a:t>.</a:t>
            </a:r>
            <a:br>
              <a:rPr lang="en" sz="1300">
                <a:solidFill>
                  <a:schemeClr val="dk1"/>
                </a:solidFill>
              </a:rPr>
            </a:br>
            <a:endParaRPr sz="1300">
              <a:solidFill>
                <a:schemeClr val="dk1"/>
              </a:solidFill>
            </a:endParaRPr>
          </a:p>
          <a:p>
            <a:pPr marL="914400" lvl="1" indent="-311150" algn="just" rtl="1">
              <a:spcBef>
                <a:spcPts val="0"/>
              </a:spcBef>
              <a:spcAft>
                <a:spcPts val="0"/>
              </a:spcAft>
              <a:buClr>
                <a:schemeClr val="dk1"/>
              </a:buClr>
              <a:buSzPts val="1300"/>
              <a:buChar char="○"/>
            </a:pPr>
            <a:r>
              <a:rPr lang="en" sz="1300">
                <a:solidFill>
                  <a:schemeClr val="dk1"/>
                </a:solidFill>
              </a:rPr>
              <a:t>في النطاقات الأخرى (أعلى من 385 THz وأقل من 312 THz) ينتقل حوالي </a:t>
            </a:r>
            <a:r>
              <a:rPr lang="en" sz="1300" b="1">
                <a:solidFill>
                  <a:schemeClr val="dk1"/>
                </a:solidFill>
              </a:rPr>
              <a:t>80% من الإشعاع</a:t>
            </a:r>
            <a:r>
              <a:rPr lang="en" sz="1300">
                <a:solidFill>
                  <a:schemeClr val="dk1"/>
                </a:solidFill>
              </a:rPr>
              <a:t> رغم وجود بعض التموجات في النفاذية.</a:t>
            </a:r>
            <a:endParaRPr sz="1300">
              <a:solidFill>
                <a:schemeClr val="dk1"/>
              </a:solidFill>
            </a:endParaRPr>
          </a:p>
          <a:p>
            <a:pPr marL="0" lvl="0" indent="0" algn="just" rtl="1">
              <a:spcBef>
                <a:spcPts val="1200"/>
              </a:spcBef>
              <a:spcAft>
                <a:spcPts val="1200"/>
              </a:spcAft>
              <a:buNone/>
            </a:pP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body" idx="1"/>
          </p:nvPr>
        </p:nvSpPr>
        <p:spPr>
          <a:xfrm>
            <a:off x="311700" y="110125"/>
            <a:ext cx="8520600" cy="4458900"/>
          </a:xfrm>
          <a:prstGeom prst="rect">
            <a:avLst/>
          </a:prstGeom>
        </p:spPr>
        <p:txBody>
          <a:bodyPr spcFirstLastPara="1" wrap="square" lIns="91425" tIns="91425" rIns="91425" bIns="91425" anchor="t" anchorCtr="0">
            <a:normAutofit fontScale="85000" lnSpcReduction="10000"/>
          </a:bodyPr>
          <a:lstStyle/>
          <a:p>
            <a:pPr marL="0" lvl="0" indent="0" algn="r" rtl="1">
              <a:spcBef>
                <a:spcPts val="0"/>
              </a:spcBef>
              <a:spcAft>
                <a:spcPts val="0"/>
              </a:spcAft>
              <a:buNone/>
            </a:pPr>
            <a:r>
              <a:rPr lang="en" b="1">
                <a:solidFill>
                  <a:srgbClr val="980000"/>
                </a:solidFill>
              </a:rPr>
              <a:t>3. التركيز الهولوغرافي (Holographic Concentrators)</a:t>
            </a:r>
            <a:endParaRPr b="1">
              <a:solidFill>
                <a:srgbClr val="980000"/>
              </a:solidFill>
            </a:endParaRPr>
          </a:p>
          <a:p>
            <a:pPr marL="0" lvl="0" indent="0" algn="just" rtl="1">
              <a:spcBef>
                <a:spcPts val="1200"/>
              </a:spcBef>
              <a:spcAft>
                <a:spcPts val="0"/>
              </a:spcAft>
              <a:buNone/>
            </a:pPr>
            <a:r>
              <a:rPr lang="en" sz="1725">
                <a:solidFill>
                  <a:schemeClr val="dk1"/>
                </a:solidFill>
              </a:rPr>
              <a:t>تُستخدم </a:t>
            </a:r>
            <a:r>
              <a:rPr lang="en" sz="1725" b="1">
                <a:solidFill>
                  <a:schemeClr val="dk1"/>
                </a:solidFill>
              </a:rPr>
              <a:t>صفيحة هولوغرافية</a:t>
            </a:r>
            <a:r>
              <a:rPr lang="en" sz="1725">
                <a:solidFill>
                  <a:schemeClr val="dk1"/>
                </a:solidFill>
              </a:rPr>
              <a:t> مُصممة لتعمل كـ </a:t>
            </a:r>
            <a:r>
              <a:rPr lang="en" sz="1725" b="1">
                <a:solidFill>
                  <a:schemeClr val="dk1"/>
                </a:solidFill>
              </a:rPr>
              <a:t>عدسة أسطوانية عالية التشتت</a:t>
            </a:r>
            <a:r>
              <a:rPr lang="en" sz="1725">
                <a:solidFill>
                  <a:schemeClr val="dk1"/>
                </a:solidFill>
              </a:rPr>
              <a:t>، تقوم بـ:</a:t>
            </a:r>
            <a:endParaRPr sz="1725">
              <a:solidFill>
                <a:schemeClr val="dk1"/>
              </a:solidFill>
            </a:endParaRPr>
          </a:p>
          <a:p>
            <a:pPr marL="457200" lvl="0" indent="-321747" algn="just" rtl="1">
              <a:spcBef>
                <a:spcPts val="1200"/>
              </a:spcBef>
              <a:spcAft>
                <a:spcPts val="0"/>
              </a:spcAft>
              <a:buClr>
                <a:schemeClr val="dk1"/>
              </a:buClr>
              <a:buSzPct val="100000"/>
              <a:buChar char="●"/>
            </a:pPr>
            <a:r>
              <a:rPr lang="en" sz="1725" b="1">
                <a:solidFill>
                  <a:schemeClr val="dk1"/>
                </a:solidFill>
              </a:rPr>
              <a:t>تركيز ضوء الشمس</a:t>
            </a:r>
            <a:r>
              <a:rPr lang="en" sz="1725">
                <a:solidFill>
                  <a:schemeClr val="dk1"/>
                </a:solidFill>
              </a:rPr>
              <a:t> بمقدار من </a:t>
            </a:r>
            <a:r>
              <a:rPr lang="en" sz="1725" b="1">
                <a:solidFill>
                  <a:schemeClr val="dk1"/>
                </a:solidFill>
              </a:rPr>
              <a:t>50 إلى 100 مرة</a:t>
            </a:r>
            <a:r>
              <a:rPr lang="en" sz="1725">
                <a:solidFill>
                  <a:schemeClr val="dk1"/>
                </a:solidFill>
              </a:rPr>
              <a:t>.</a:t>
            </a:r>
            <a:br>
              <a:rPr lang="en" sz="1725">
                <a:solidFill>
                  <a:schemeClr val="dk1"/>
                </a:solidFill>
              </a:rPr>
            </a:br>
            <a:endParaRPr sz="1725">
              <a:solidFill>
                <a:schemeClr val="dk1"/>
              </a:solidFill>
            </a:endParaRPr>
          </a:p>
          <a:p>
            <a:pPr marL="457200" lvl="0" indent="-321747" algn="just" rtl="1">
              <a:spcBef>
                <a:spcPts val="0"/>
              </a:spcBef>
              <a:spcAft>
                <a:spcPts val="0"/>
              </a:spcAft>
              <a:buClr>
                <a:schemeClr val="dk1"/>
              </a:buClr>
              <a:buSzPct val="100000"/>
              <a:buChar char="●"/>
            </a:pPr>
            <a:r>
              <a:rPr lang="en" sz="1725" b="1">
                <a:solidFill>
                  <a:schemeClr val="dk1"/>
                </a:solidFill>
              </a:rPr>
              <a:t>تشتيت الضوء إلى ألوان الطيف</a:t>
            </a:r>
            <a:r>
              <a:rPr lang="en" sz="1725">
                <a:solidFill>
                  <a:schemeClr val="dk1"/>
                </a:solidFill>
              </a:rPr>
              <a:t> (قوس قزح).</a:t>
            </a:r>
            <a:endParaRPr sz="1725">
              <a:solidFill>
                <a:schemeClr val="dk1"/>
              </a:solidFill>
            </a:endParaRPr>
          </a:p>
          <a:p>
            <a:pPr marL="0" lvl="0" indent="0" algn="just" rtl="1">
              <a:spcBef>
                <a:spcPts val="1200"/>
              </a:spcBef>
              <a:spcAft>
                <a:spcPts val="0"/>
              </a:spcAft>
              <a:buClr>
                <a:schemeClr val="dk1"/>
              </a:buClr>
              <a:buSzPct val="63740"/>
              <a:buFont typeface="Arial"/>
              <a:buNone/>
            </a:pPr>
            <a:r>
              <a:rPr lang="en" sz="1725">
                <a:solidFill>
                  <a:schemeClr val="dk1"/>
                </a:solidFill>
              </a:rPr>
              <a:t>تُوضع </a:t>
            </a:r>
            <a:r>
              <a:rPr lang="en" sz="1725" b="1">
                <a:solidFill>
                  <a:schemeClr val="dk1"/>
                </a:solidFill>
              </a:rPr>
              <a:t>خليتان ضوئيتان أو أكثر</a:t>
            </a:r>
            <a:r>
              <a:rPr lang="en" sz="1725">
                <a:solidFill>
                  <a:schemeClr val="dk1"/>
                </a:solidFill>
              </a:rPr>
              <a:t> بشكل </a:t>
            </a:r>
            <a:r>
              <a:rPr lang="en" sz="1725" b="1">
                <a:solidFill>
                  <a:schemeClr val="dk1"/>
                </a:solidFill>
              </a:rPr>
              <a:t>عمودي على الصفيحة</a:t>
            </a:r>
            <a:r>
              <a:rPr lang="en" sz="1725">
                <a:solidFill>
                  <a:schemeClr val="dk1"/>
                </a:solidFill>
              </a:rPr>
              <a:t> بحيث تستقبل كل خلية </a:t>
            </a:r>
            <a:r>
              <a:rPr lang="en" sz="1725" b="1">
                <a:solidFill>
                  <a:schemeClr val="dk1"/>
                </a:solidFill>
              </a:rPr>
              <a:t>الجزء من الطيف</a:t>
            </a:r>
            <a:r>
              <a:rPr lang="en" sz="1725">
                <a:solidFill>
                  <a:schemeClr val="dk1"/>
                </a:solidFill>
              </a:rPr>
              <a:t> الذي يتناسب مع </a:t>
            </a:r>
            <a:r>
              <a:rPr lang="en" sz="1725" b="1">
                <a:solidFill>
                  <a:schemeClr val="dk1"/>
                </a:solidFill>
              </a:rPr>
              <a:t>فجوة طاقتها</a:t>
            </a:r>
            <a:r>
              <a:rPr lang="en" sz="1725">
                <a:solidFill>
                  <a:schemeClr val="dk1"/>
                </a:solidFill>
              </a:rPr>
              <a:t> لتحقق أعلى كفاءة ممكنة.</a:t>
            </a:r>
            <a:br>
              <a:rPr lang="en" sz="1725">
                <a:solidFill>
                  <a:schemeClr val="dk1"/>
                </a:solidFill>
              </a:rPr>
            </a:br>
            <a:endParaRPr sz="1725">
              <a:solidFill>
                <a:schemeClr val="dk1"/>
              </a:solidFill>
            </a:endParaRPr>
          </a:p>
          <a:p>
            <a:pPr marL="0" lvl="0" indent="0" algn="just" rtl="1">
              <a:spcBef>
                <a:spcPts val="0"/>
              </a:spcBef>
              <a:spcAft>
                <a:spcPts val="0"/>
              </a:spcAft>
              <a:buClr>
                <a:schemeClr val="dk1"/>
              </a:buClr>
              <a:buSzPct val="63740"/>
              <a:buFont typeface="Arial"/>
              <a:buNone/>
            </a:pPr>
            <a:r>
              <a:rPr lang="en" sz="1725" b="1">
                <a:solidFill>
                  <a:schemeClr val="dk1"/>
                </a:solidFill>
              </a:rPr>
              <a:t>الأشعة تحت الحمراء</a:t>
            </a:r>
            <a:r>
              <a:rPr lang="en" sz="1725">
                <a:solidFill>
                  <a:schemeClr val="dk1"/>
                </a:solidFill>
              </a:rPr>
              <a:t>، غير المفيدة في توليد الكهرباء، تُوجَّه إلى منطقة مخصصة لتبديد حرارتها دون التأثير على أداء الخلايا، لأن هذه الخلايا يجب أن تعمل في </a:t>
            </a:r>
            <a:r>
              <a:rPr lang="en" sz="1725" b="1">
                <a:solidFill>
                  <a:schemeClr val="dk1"/>
                </a:solidFill>
              </a:rPr>
              <a:t>درجات حرارة منخفضة</a:t>
            </a:r>
            <a:r>
              <a:rPr lang="en" sz="1725">
                <a:solidFill>
                  <a:schemeClr val="dk1"/>
                </a:solidFill>
              </a:rPr>
              <a:t> لتقليل فقد الكفاءة.</a:t>
            </a:r>
            <a:endParaRPr sz="1725">
              <a:solidFill>
                <a:schemeClr val="dk1"/>
              </a:solidFill>
            </a:endParaRPr>
          </a:p>
          <a:p>
            <a:pPr marL="0" lvl="0" indent="0" algn="just" rtl="1">
              <a:spcBef>
                <a:spcPts val="1200"/>
              </a:spcBef>
              <a:spcAft>
                <a:spcPts val="0"/>
              </a:spcAft>
              <a:buClr>
                <a:schemeClr val="dk1"/>
              </a:buClr>
              <a:buSzPct val="63740"/>
              <a:buFont typeface="Arial"/>
              <a:buNone/>
            </a:pPr>
            <a:r>
              <a:rPr lang="en" sz="1725" b="1">
                <a:solidFill>
                  <a:schemeClr val="dk1"/>
                </a:solidFill>
              </a:rPr>
              <a:t>كفاءة الهولوغرام</a:t>
            </a:r>
            <a:r>
              <a:rPr lang="en" sz="1725">
                <a:solidFill>
                  <a:schemeClr val="dk1"/>
                </a:solidFill>
              </a:rPr>
              <a:t> هي نسبة </a:t>
            </a:r>
            <a:r>
              <a:rPr lang="en" sz="1725" b="1">
                <a:solidFill>
                  <a:schemeClr val="dk1"/>
                </a:solidFill>
              </a:rPr>
              <a:t>القدرة الضوئية المشتتة (المنحرفة)</a:t>
            </a:r>
            <a:r>
              <a:rPr lang="en" sz="1725">
                <a:solidFill>
                  <a:schemeClr val="dk1"/>
                </a:solidFill>
              </a:rPr>
              <a:t> إلى </a:t>
            </a:r>
            <a:r>
              <a:rPr lang="en" sz="1725" b="1">
                <a:solidFill>
                  <a:schemeClr val="dk1"/>
                </a:solidFill>
              </a:rPr>
              <a:t>القدرة الساقطة</a:t>
            </a:r>
            <a:r>
              <a:rPr lang="en" sz="1725">
                <a:solidFill>
                  <a:schemeClr val="dk1"/>
                </a:solidFill>
              </a:rPr>
              <a:t>، وهي </a:t>
            </a:r>
            <a:r>
              <a:rPr lang="en" sz="1725" b="1">
                <a:solidFill>
                  <a:schemeClr val="dk1"/>
                </a:solidFill>
              </a:rPr>
              <a:t>تعتمد على التردد</a:t>
            </a:r>
            <a:r>
              <a:rPr lang="en" sz="1725">
                <a:solidFill>
                  <a:schemeClr val="dk1"/>
                </a:solidFill>
              </a:rPr>
              <a:t>، لذا يمتلك الهولوغرام </a:t>
            </a:r>
            <a:r>
              <a:rPr lang="en" sz="1725" b="1">
                <a:solidFill>
                  <a:schemeClr val="dk1"/>
                </a:solidFill>
              </a:rPr>
              <a:t>نطاق ترددي محدد</a:t>
            </a:r>
            <a:r>
              <a:rPr lang="en" sz="1725">
                <a:solidFill>
                  <a:schemeClr val="dk1"/>
                </a:solidFill>
              </a:rPr>
              <a:t>.</a:t>
            </a:r>
            <a:endParaRPr sz="1725">
              <a:solidFill>
                <a:schemeClr val="dk1"/>
              </a:solidFill>
            </a:endParaRPr>
          </a:p>
          <a:p>
            <a:pPr marL="0" lvl="0" indent="0" algn="just" rtl="1">
              <a:spcBef>
                <a:spcPts val="1200"/>
              </a:spcBef>
              <a:spcAft>
                <a:spcPts val="0"/>
              </a:spcAft>
              <a:buClr>
                <a:schemeClr val="dk1"/>
              </a:buClr>
              <a:buSzPct val="63740"/>
              <a:buFont typeface="Arial"/>
              <a:buNone/>
            </a:pPr>
            <a:r>
              <a:rPr lang="en" sz="1725">
                <a:solidFill>
                  <a:schemeClr val="dk1"/>
                </a:solidFill>
              </a:rPr>
              <a:t>في التطبيقات الكهروضوئية، يجب أن تكون الصفيحة ذات </a:t>
            </a:r>
            <a:r>
              <a:rPr lang="en" sz="1725" b="1">
                <a:solidFill>
                  <a:schemeClr val="dk1"/>
                </a:solidFill>
              </a:rPr>
              <a:t>كفاءة عالية (~90%)</a:t>
            </a:r>
            <a:r>
              <a:rPr lang="en" sz="1725">
                <a:solidFill>
                  <a:schemeClr val="dk1"/>
                </a:solidFill>
              </a:rPr>
              <a:t> و</a:t>
            </a:r>
            <a:r>
              <a:rPr lang="en" sz="1725" b="1">
                <a:solidFill>
                  <a:schemeClr val="dk1"/>
                </a:solidFill>
              </a:rPr>
              <a:t>نطاق ترددي واسع</a:t>
            </a:r>
            <a:r>
              <a:rPr lang="en" sz="1725">
                <a:solidFill>
                  <a:schemeClr val="dk1"/>
                </a:solidFill>
              </a:rPr>
              <a:t> لتغطية الطيف الشمسي الممتد.</a:t>
            </a:r>
            <a:endParaRPr sz="1725">
              <a:solidFill>
                <a:schemeClr val="dk1"/>
              </a:solidFill>
            </a:endParaRPr>
          </a:p>
          <a:p>
            <a:pPr marL="0" lvl="0" indent="0" algn="just" rtl="1">
              <a:spcBef>
                <a:spcPts val="1200"/>
              </a:spcBef>
              <a:spcAft>
                <a:spcPts val="0"/>
              </a:spcAft>
              <a:buClr>
                <a:schemeClr val="dk1"/>
              </a:buClr>
              <a:buSzPct val="63740"/>
              <a:buFont typeface="Arial"/>
              <a:buNone/>
            </a:pPr>
            <a:r>
              <a:rPr lang="en" sz="1725">
                <a:solidFill>
                  <a:schemeClr val="dk1"/>
                </a:solidFill>
              </a:rPr>
              <a:t>نجحت شركة </a:t>
            </a:r>
            <a:r>
              <a:rPr lang="en" sz="1725" b="1">
                <a:solidFill>
                  <a:schemeClr val="dk1"/>
                </a:solidFill>
              </a:rPr>
              <a:t>Northeast Photosciences</a:t>
            </a:r>
            <a:r>
              <a:rPr lang="en" sz="1725">
                <a:solidFill>
                  <a:schemeClr val="dk1"/>
                </a:solidFill>
              </a:rPr>
              <a:t> في تطوير أنظمة </a:t>
            </a:r>
            <a:r>
              <a:rPr lang="en" sz="1725" b="1">
                <a:solidFill>
                  <a:schemeClr val="dk1"/>
                </a:solidFill>
              </a:rPr>
              <a:t>خلايا شمسية هولوغرافية</a:t>
            </a:r>
            <a:r>
              <a:rPr lang="en" sz="1725">
                <a:solidFill>
                  <a:schemeClr val="dk1"/>
                </a:solidFill>
              </a:rPr>
              <a:t> وصلت كفاءتها إلى </a:t>
            </a:r>
            <a:r>
              <a:rPr lang="en" sz="1725" b="1">
                <a:solidFill>
                  <a:schemeClr val="dk1"/>
                </a:solidFill>
              </a:rPr>
              <a:t>أكثر من 30%</a:t>
            </a:r>
            <a:r>
              <a:rPr lang="en" sz="1725">
                <a:solidFill>
                  <a:schemeClr val="dk1"/>
                </a:solidFill>
              </a:rPr>
              <a:t>.</a:t>
            </a:r>
            <a:endParaRPr sz="1725">
              <a:solidFill>
                <a:schemeClr val="dk1"/>
              </a:solidFill>
            </a:endParaRPr>
          </a:p>
          <a:p>
            <a:pPr marL="0" lvl="0" indent="0" algn="r" rtl="1">
              <a:spcBef>
                <a:spcPts val="1200"/>
              </a:spcBef>
              <a:spcAft>
                <a:spcPts val="12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4" title="ChatGPT Image Oct 25, 2025, 07_38_03 PM.png"/>
          <p:cNvPicPr preferRelativeResize="0"/>
          <p:nvPr/>
        </p:nvPicPr>
        <p:blipFill>
          <a:blip r:embed="rId3">
            <a:alphaModFix/>
          </a:blip>
          <a:stretch>
            <a:fillRect/>
          </a:stretch>
        </p:blipFill>
        <p:spPr>
          <a:xfrm>
            <a:off x="942975" y="152400"/>
            <a:ext cx="7258049" cy="4838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5"/>
          <p:cNvSpPr txBox="1">
            <a:spLocks noGrp="1"/>
          </p:cNvSpPr>
          <p:nvPr>
            <p:ph type="body" idx="1"/>
          </p:nvPr>
        </p:nvSpPr>
        <p:spPr>
          <a:xfrm>
            <a:off x="311700" y="262450"/>
            <a:ext cx="8520600" cy="46281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1900" b="1">
                <a:solidFill>
                  <a:srgbClr val="980000"/>
                </a:solidFill>
              </a:rPr>
              <a:t>الخلايا الكهروضوئية الحرارية (Thermo-photovoltaic Cells)</a:t>
            </a:r>
            <a:endParaRPr sz="1900" b="1">
              <a:solidFill>
                <a:srgbClr val="980000"/>
              </a:solidFill>
            </a:endParaRPr>
          </a:p>
          <a:p>
            <a:pPr marL="0" lvl="0" indent="0" algn="r" rtl="1">
              <a:spcBef>
                <a:spcPts val="1200"/>
              </a:spcBef>
              <a:spcAft>
                <a:spcPts val="0"/>
              </a:spcAft>
              <a:buClr>
                <a:schemeClr val="dk1"/>
              </a:buClr>
              <a:buSzPts val="1100"/>
              <a:buFont typeface="Arial"/>
              <a:buNone/>
            </a:pPr>
            <a:r>
              <a:rPr lang="en" sz="2000">
                <a:solidFill>
                  <a:schemeClr val="dk1"/>
                </a:solidFill>
              </a:rPr>
              <a:t>تعتمد الفكرة على</a:t>
            </a:r>
            <a:r>
              <a:rPr lang="en" sz="2000">
                <a:solidFill>
                  <a:srgbClr val="0000FF"/>
                </a:solidFill>
              </a:rPr>
              <a:t> </a:t>
            </a:r>
            <a:r>
              <a:rPr lang="en" sz="2000" b="1">
                <a:solidFill>
                  <a:srgbClr val="0000FF"/>
                </a:solidFill>
              </a:rPr>
              <a:t>إعادة تدوير الفوتونات</a:t>
            </a:r>
            <a:r>
              <a:rPr lang="en" sz="2000">
                <a:solidFill>
                  <a:schemeClr val="dk1"/>
                </a:solidFill>
              </a:rPr>
              <a:t> التي لم تُمتص بسبب </a:t>
            </a:r>
            <a:r>
              <a:rPr lang="en" sz="2000" b="1">
                <a:solidFill>
                  <a:srgbClr val="0000FF"/>
                </a:solidFill>
              </a:rPr>
              <a:t>شفافية الثنائيات الضوئية</a:t>
            </a:r>
            <a:r>
              <a:rPr lang="en" sz="2000">
                <a:solidFill>
                  <a:schemeClr val="dk1"/>
                </a:solidFill>
              </a:rPr>
              <a:t>.</a:t>
            </a:r>
            <a:endParaRPr sz="2000">
              <a:solidFill>
                <a:schemeClr val="dk1"/>
              </a:solidFill>
            </a:endParaRPr>
          </a:p>
          <a:p>
            <a:pPr marL="0" lvl="0" indent="0" algn="r" rtl="1">
              <a:spcBef>
                <a:spcPts val="1200"/>
              </a:spcBef>
              <a:spcAft>
                <a:spcPts val="0"/>
              </a:spcAft>
              <a:buClr>
                <a:schemeClr val="dk1"/>
              </a:buClr>
              <a:buSzPts val="1100"/>
              <a:buFont typeface="Arial"/>
              <a:buNone/>
            </a:pPr>
            <a:r>
              <a:rPr lang="en" sz="2000">
                <a:solidFill>
                  <a:schemeClr val="dk1"/>
                </a:solidFill>
              </a:rPr>
              <a:t>يتم ذلك من خلال </a:t>
            </a:r>
            <a:r>
              <a:rPr lang="en" sz="2000" b="1">
                <a:solidFill>
                  <a:schemeClr val="dk1"/>
                </a:solidFill>
              </a:rPr>
              <a:t>جعل الجسم المُشع (المصدر الحراري للإشعاع)</a:t>
            </a:r>
            <a:r>
              <a:rPr lang="en" sz="2000">
                <a:solidFill>
                  <a:schemeClr val="dk1"/>
                </a:solidFill>
              </a:rPr>
              <a:t> قريبًا جدًا من الخلايا الضوئية، بحيث تُعاد الفوتونات غير الممتصة إليه ليُصدرها من جديد.</a:t>
            </a:r>
            <a:br>
              <a:rPr lang="en" sz="2000">
                <a:solidFill>
                  <a:schemeClr val="dk1"/>
                </a:solidFill>
              </a:rPr>
            </a:br>
            <a:r>
              <a:rPr lang="en" sz="2000">
                <a:solidFill>
                  <a:schemeClr val="dk1"/>
                </a:solidFill>
              </a:rPr>
              <a:t> → هذا التقارب يسمح </a:t>
            </a:r>
            <a:r>
              <a:rPr lang="en" sz="2000" b="1">
                <a:solidFill>
                  <a:schemeClr val="dk1"/>
                </a:solidFill>
              </a:rPr>
              <a:t>باستغلال أكبر للإشعاع الحراري</a:t>
            </a:r>
            <a:r>
              <a:rPr lang="en" sz="2000">
                <a:solidFill>
                  <a:schemeClr val="dk1"/>
                </a:solidFill>
              </a:rPr>
              <a:t> وبالتالي </a:t>
            </a:r>
            <a:r>
              <a:rPr lang="en" sz="2000" b="1">
                <a:solidFill>
                  <a:schemeClr val="dk1"/>
                </a:solidFill>
              </a:rPr>
              <a:t>زيادة كفاءة التحويل الكهروضوئي</a:t>
            </a:r>
            <a:r>
              <a:rPr lang="en" sz="2000">
                <a:solidFill>
                  <a:schemeClr val="dk1"/>
                </a:solidFill>
              </a:rPr>
              <a:t>.</a:t>
            </a:r>
            <a:endParaRPr sz="2000">
              <a:solidFill>
                <a:schemeClr val="dk1"/>
              </a:solidFill>
            </a:endParaRPr>
          </a:p>
          <a:p>
            <a:pPr marL="0" lvl="0" indent="0" algn="r" rtl="1">
              <a:spcBef>
                <a:spcPts val="1200"/>
              </a:spcBef>
              <a:spcAft>
                <a:spcPts val="120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46"/>
          <p:cNvPicPr preferRelativeResize="0"/>
          <p:nvPr/>
        </p:nvPicPr>
        <p:blipFill>
          <a:blip r:embed="rId3">
            <a:alphaModFix/>
          </a:blip>
          <a:stretch>
            <a:fillRect/>
          </a:stretch>
        </p:blipFill>
        <p:spPr>
          <a:xfrm>
            <a:off x="152400" y="152400"/>
            <a:ext cx="8839200" cy="36316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7"/>
          <p:cNvSpPr txBox="1">
            <a:spLocks noGrp="1"/>
          </p:cNvSpPr>
          <p:nvPr>
            <p:ph type="body" idx="1"/>
          </p:nvPr>
        </p:nvSpPr>
        <p:spPr>
          <a:xfrm>
            <a:off x="311700" y="274175"/>
            <a:ext cx="8520600" cy="4639800"/>
          </a:xfrm>
          <a:prstGeom prst="rect">
            <a:avLst/>
          </a:prstGeom>
        </p:spPr>
        <p:txBody>
          <a:bodyPr spcFirstLastPara="1" wrap="square" lIns="91425" tIns="91425" rIns="91425" bIns="91425" anchor="t" anchorCtr="0">
            <a:normAutofit/>
          </a:bodyPr>
          <a:lstStyle/>
          <a:p>
            <a:pPr marL="0" lvl="0" indent="0" algn="just" rtl="1">
              <a:spcBef>
                <a:spcPts val="1200"/>
              </a:spcBef>
              <a:spcAft>
                <a:spcPts val="0"/>
              </a:spcAft>
              <a:buClr>
                <a:schemeClr val="dk1"/>
              </a:buClr>
              <a:buSzPts val="1100"/>
              <a:buFont typeface="Arial"/>
              <a:buNone/>
            </a:pPr>
            <a:r>
              <a:rPr lang="en" sz="1700" b="1">
                <a:solidFill>
                  <a:schemeClr val="dk1"/>
                </a:solidFill>
              </a:rPr>
              <a:t>الخلية الكهروضوئية المثالية</a:t>
            </a:r>
            <a:r>
              <a:rPr lang="en" sz="1700">
                <a:solidFill>
                  <a:schemeClr val="dk1"/>
                </a:solidFill>
              </a:rPr>
              <a:t> و</a:t>
            </a:r>
            <a:r>
              <a:rPr lang="en" sz="1700" b="1">
                <a:solidFill>
                  <a:schemeClr val="dk1"/>
                </a:solidFill>
              </a:rPr>
              <a:t>العملية الواقعية</a:t>
            </a:r>
            <a:r>
              <a:rPr lang="en" sz="1700">
                <a:solidFill>
                  <a:schemeClr val="dk1"/>
                </a:solidFill>
              </a:rPr>
              <a:t>:</a:t>
            </a:r>
            <a:endParaRPr sz="1700">
              <a:solidFill>
                <a:schemeClr val="dk1"/>
              </a:solidFill>
            </a:endParaRPr>
          </a:p>
          <a:p>
            <a:pPr marL="0" lvl="0" indent="0" algn="just" rtl="1">
              <a:spcBef>
                <a:spcPts val="1400"/>
              </a:spcBef>
              <a:spcAft>
                <a:spcPts val="0"/>
              </a:spcAft>
              <a:buClr>
                <a:schemeClr val="dk1"/>
              </a:buClr>
              <a:buSzPts val="1100"/>
              <a:buFont typeface="Arial"/>
              <a:buNone/>
            </a:pPr>
            <a:r>
              <a:rPr lang="en" sz="1900" b="1">
                <a:solidFill>
                  <a:schemeClr val="dk1"/>
                </a:solidFill>
              </a:rPr>
              <a:t> الخلية المثالية:</a:t>
            </a:r>
            <a:endParaRPr sz="1900" b="1">
              <a:solidFill>
                <a:schemeClr val="dk1"/>
              </a:solidFill>
            </a:endParaRPr>
          </a:p>
          <a:p>
            <a:pPr marL="457200" lvl="0" indent="-336550" algn="just" rtl="1">
              <a:spcBef>
                <a:spcPts val="1200"/>
              </a:spcBef>
              <a:spcAft>
                <a:spcPts val="0"/>
              </a:spcAft>
              <a:buClr>
                <a:schemeClr val="dk1"/>
              </a:buClr>
              <a:buSzPts val="1700"/>
              <a:buChar char="●"/>
            </a:pPr>
            <a:r>
              <a:rPr lang="en" sz="1700">
                <a:solidFill>
                  <a:schemeClr val="dk1"/>
                </a:solidFill>
              </a:rPr>
              <a:t>تمتص جزءًا من الطيف وتكون شفافة للباقي.</a:t>
            </a:r>
            <a:endParaRPr sz="1700">
              <a:solidFill>
                <a:schemeClr val="dk1"/>
              </a:solidFill>
            </a:endParaRPr>
          </a:p>
          <a:p>
            <a:pPr marL="457200" lvl="0" indent="-336550" algn="just" rtl="1">
              <a:spcBef>
                <a:spcPts val="0"/>
              </a:spcBef>
              <a:spcAft>
                <a:spcPts val="0"/>
              </a:spcAft>
              <a:buClr>
                <a:schemeClr val="dk1"/>
              </a:buClr>
              <a:buSzPts val="1700"/>
              <a:buChar char="●"/>
            </a:pPr>
            <a:r>
              <a:rPr lang="en" sz="1700">
                <a:solidFill>
                  <a:schemeClr val="dk1"/>
                </a:solidFill>
              </a:rPr>
              <a:t>كل فوتون ممتص يولد </a:t>
            </a:r>
            <a:r>
              <a:rPr lang="en" sz="1700" b="1">
                <a:solidFill>
                  <a:schemeClr val="dk1"/>
                </a:solidFill>
              </a:rPr>
              <a:t>زوج إلكترون-فجوة واحد</a:t>
            </a:r>
            <a:r>
              <a:rPr lang="en" sz="1700">
                <a:solidFill>
                  <a:schemeClr val="dk1"/>
                </a:solidFill>
              </a:rPr>
              <a:t> يُنقل بكفاءة إلى الوصلة </a:t>
            </a:r>
            <a:r>
              <a:rPr lang="en" sz="1700" b="1">
                <a:solidFill>
                  <a:schemeClr val="dk1"/>
                </a:solidFill>
              </a:rPr>
              <a:t>p-n</a:t>
            </a:r>
            <a:r>
              <a:rPr lang="en" sz="1700">
                <a:solidFill>
                  <a:schemeClr val="dk1"/>
                </a:solidFill>
              </a:rPr>
              <a:t>.</a:t>
            </a:r>
            <a:endParaRPr sz="1700">
              <a:solidFill>
                <a:schemeClr val="dk1"/>
              </a:solidFill>
            </a:endParaRPr>
          </a:p>
          <a:p>
            <a:pPr marL="457200" lvl="0" indent="-336550" algn="just" rtl="1">
              <a:spcBef>
                <a:spcPts val="0"/>
              </a:spcBef>
              <a:spcAft>
                <a:spcPts val="0"/>
              </a:spcAft>
              <a:buClr>
                <a:schemeClr val="dk1"/>
              </a:buClr>
              <a:buSzPts val="1700"/>
              <a:buChar char="●"/>
            </a:pPr>
            <a:r>
              <a:rPr lang="en" sz="1700">
                <a:solidFill>
                  <a:schemeClr val="dk1"/>
                </a:solidFill>
              </a:rPr>
              <a:t>الطاقة الناتجة من كل فوتون ممتص تساوي </a:t>
            </a:r>
            <a:r>
              <a:rPr lang="en" sz="1700" b="1">
                <a:solidFill>
                  <a:schemeClr val="dk1"/>
                </a:solidFill>
              </a:rPr>
              <a:t>فجوة الطاقة (Wg)</a:t>
            </a:r>
            <a:r>
              <a:rPr lang="en" sz="1700">
                <a:solidFill>
                  <a:schemeClr val="dk1"/>
                </a:solidFill>
              </a:rPr>
              <a:t>.</a:t>
            </a:r>
            <a:endParaRPr sz="1700">
              <a:solidFill>
                <a:schemeClr val="dk1"/>
              </a:solidFill>
            </a:endParaRPr>
          </a:p>
          <a:p>
            <a:pPr marL="457200" lvl="0" indent="-336550" algn="just" rtl="1">
              <a:spcBef>
                <a:spcPts val="0"/>
              </a:spcBef>
              <a:spcAft>
                <a:spcPts val="0"/>
              </a:spcAft>
              <a:buClr>
                <a:schemeClr val="dk1"/>
              </a:buClr>
              <a:buSzPts val="1700"/>
              <a:buChar char="●"/>
            </a:pPr>
            <a:r>
              <a:rPr lang="en" sz="1700">
                <a:solidFill>
                  <a:schemeClr val="dk1"/>
                </a:solidFill>
              </a:rPr>
              <a:t>عند التعرض لضوء أحادي الطول الموجي بطاقة قريبة من Wg → </a:t>
            </a:r>
            <a:r>
              <a:rPr lang="en" sz="1700" b="1">
                <a:solidFill>
                  <a:schemeClr val="dk1"/>
                </a:solidFill>
              </a:rPr>
              <a:t>الكفاءة = 100%</a:t>
            </a:r>
            <a:r>
              <a:rPr lang="en" sz="1700">
                <a:solidFill>
                  <a:schemeClr val="dk1"/>
                </a:solidFill>
              </a:rPr>
              <a:t>.</a:t>
            </a:r>
            <a:endParaRPr sz="1700">
              <a:solidFill>
                <a:schemeClr val="dk1"/>
              </a:solidFill>
            </a:endParaRPr>
          </a:p>
          <a:p>
            <a:pPr marL="457200" lvl="0" indent="-336550" algn="just" rtl="1">
              <a:spcBef>
                <a:spcPts val="0"/>
              </a:spcBef>
              <a:spcAft>
                <a:spcPts val="0"/>
              </a:spcAft>
              <a:buClr>
                <a:schemeClr val="dk1"/>
              </a:buClr>
              <a:buSzPts val="1700"/>
              <a:buChar char="●"/>
            </a:pPr>
            <a:r>
              <a:rPr lang="en" sz="1700">
                <a:solidFill>
                  <a:schemeClr val="dk1"/>
                </a:solidFill>
              </a:rPr>
              <a:t>مع ضوء واسع الطيف، تعتمد الكفاءة فقط على </a:t>
            </a:r>
            <a:r>
              <a:rPr lang="en" sz="1700" b="1">
                <a:solidFill>
                  <a:schemeClr val="dk1"/>
                </a:solidFill>
              </a:rPr>
              <a:t>شكل الإشعاع وقيمة فجوة الطاقة</a:t>
            </a:r>
            <a:r>
              <a:rPr lang="en" sz="1700">
                <a:solidFill>
                  <a:schemeClr val="dk1"/>
                </a:solidFill>
              </a:rPr>
              <a:t>.</a:t>
            </a:r>
            <a:endParaRPr sz="1700">
              <a:solidFill>
                <a:schemeClr val="dk1"/>
              </a:solidFill>
            </a:endParaRPr>
          </a:p>
          <a:p>
            <a:pPr marL="0" lvl="0" indent="0" algn="just" rtl="1">
              <a:spcBef>
                <a:spcPts val="1200"/>
              </a:spcBef>
              <a:spcAft>
                <a:spcPts val="0"/>
              </a:spcAft>
              <a:buClr>
                <a:schemeClr val="dk1"/>
              </a:buClr>
              <a:buSzPts val="1100"/>
              <a:buFont typeface="Arial"/>
              <a:buNone/>
            </a:pPr>
            <a:r>
              <a:rPr lang="en" sz="1700">
                <a:solidFill>
                  <a:schemeClr val="dk1"/>
                </a:solidFill>
              </a:rPr>
              <a:t>يمكن تجاوز الكفاءة المثالية البسيطة عبر:</a:t>
            </a:r>
            <a:endParaRPr sz="1700">
              <a:solidFill>
                <a:schemeClr val="dk1"/>
              </a:solidFill>
            </a:endParaRPr>
          </a:p>
          <a:p>
            <a:pPr marL="457200" lvl="0" indent="-336550" algn="just" rtl="1">
              <a:spcBef>
                <a:spcPts val="1200"/>
              </a:spcBef>
              <a:spcAft>
                <a:spcPts val="0"/>
              </a:spcAft>
              <a:buClr>
                <a:schemeClr val="dk1"/>
              </a:buClr>
              <a:buSzPts val="1700"/>
              <a:buAutoNum type="arabicPeriod"/>
            </a:pPr>
            <a:r>
              <a:rPr lang="en" sz="1700" b="1">
                <a:solidFill>
                  <a:schemeClr val="dk1"/>
                </a:solidFill>
              </a:rPr>
              <a:t>استخدام الفوتونات منخفضة الطاقة</a:t>
            </a:r>
            <a:r>
              <a:rPr lang="en" sz="1700">
                <a:solidFill>
                  <a:schemeClr val="dk1"/>
                </a:solidFill>
              </a:rPr>
              <a:t> غير الممتصة (كما في أنظمة فصل الأشعة أو الخلايا الحرارية الضوئية).</a:t>
            </a:r>
            <a:endParaRPr sz="1700">
              <a:solidFill>
                <a:schemeClr val="dk1"/>
              </a:solidFill>
            </a:endParaRPr>
          </a:p>
          <a:p>
            <a:pPr marL="457200" lvl="0" indent="-336550" algn="just" rtl="1">
              <a:spcBef>
                <a:spcPts val="0"/>
              </a:spcBef>
              <a:spcAft>
                <a:spcPts val="0"/>
              </a:spcAft>
              <a:buClr>
                <a:schemeClr val="dk1"/>
              </a:buClr>
              <a:buSzPts val="1700"/>
              <a:buAutoNum type="arabicPeriod"/>
            </a:pPr>
            <a:r>
              <a:rPr lang="en" sz="1700" b="1">
                <a:solidFill>
                  <a:schemeClr val="dk1"/>
                </a:solidFill>
              </a:rPr>
              <a:t>استغلال الطاقة الزائدة</a:t>
            </a:r>
            <a:r>
              <a:rPr lang="en" sz="1700">
                <a:solidFill>
                  <a:schemeClr val="dk1"/>
                </a:solidFill>
              </a:rPr>
              <a:t> للفوتونات عالية الطاقة (كما في أنظمة تضاعف الحاملات).</a:t>
            </a:r>
            <a:endParaRPr sz="1700">
              <a:solidFill>
                <a:schemeClr val="dk1"/>
              </a:solidFill>
            </a:endParaRPr>
          </a:p>
          <a:p>
            <a:pPr marL="0" lvl="0" indent="0" algn="just" rtl="1">
              <a:spcBef>
                <a:spcPts val="1200"/>
              </a:spcBef>
              <a:spcAft>
                <a:spcPts val="1200"/>
              </a:spcAft>
              <a:buNone/>
            </a:pP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8"/>
          <p:cNvSpPr txBox="1">
            <a:spLocks noGrp="1"/>
          </p:cNvSpPr>
          <p:nvPr>
            <p:ph type="body" idx="1"/>
          </p:nvPr>
        </p:nvSpPr>
        <p:spPr>
          <a:xfrm>
            <a:off x="311700" y="262450"/>
            <a:ext cx="8520600" cy="4306500"/>
          </a:xfrm>
          <a:prstGeom prst="rect">
            <a:avLst/>
          </a:prstGeom>
        </p:spPr>
        <p:txBody>
          <a:bodyPr spcFirstLastPara="1" wrap="square" lIns="91425" tIns="91425" rIns="91425" bIns="91425" anchor="t" anchorCtr="0">
            <a:normAutofit/>
          </a:bodyPr>
          <a:lstStyle/>
          <a:p>
            <a:pPr marL="0" lvl="0" indent="0" algn="just" rtl="1">
              <a:spcBef>
                <a:spcPts val="1400"/>
              </a:spcBef>
              <a:spcAft>
                <a:spcPts val="0"/>
              </a:spcAft>
              <a:buClr>
                <a:schemeClr val="dk1"/>
              </a:buClr>
              <a:buSzPts val="1100"/>
              <a:buFont typeface="Arial"/>
              <a:buNone/>
            </a:pPr>
            <a:r>
              <a:rPr lang="en" sz="2000" b="1">
                <a:solidFill>
                  <a:schemeClr val="dk1"/>
                </a:solidFill>
              </a:rPr>
              <a:t> الخلية العملية:</a:t>
            </a:r>
            <a:endParaRPr sz="2000" b="1">
              <a:solidFill>
                <a:schemeClr val="dk1"/>
              </a:solidFill>
            </a:endParaRPr>
          </a:p>
          <a:p>
            <a:pPr marL="0" lvl="0" indent="0" algn="just" rtl="1">
              <a:spcBef>
                <a:spcPts val="1200"/>
              </a:spcBef>
              <a:spcAft>
                <a:spcPts val="0"/>
              </a:spcAft>
              <a:buClr>
                <a:schemeClr val="dk1"/>
              </a:buClr>
              <a:buSzPts val="1100"/>
              <a:buFont typeface="Arial"/>
              <a:buNone/>
            </a:pPr>
            <a:r>
              <a:rPr lang="en">
                <a:solidFill>
                  <a:schemeClr val="dk1"/>
                </a:solidFill>
              </a:rPr>
              <a:t>الكفاءة الواقعية أقل من المثالية بسبب عدة </a:t>
            </a:r>
            <a:r>
              <a:rPr lang="en" b="1">
                <a:solidFill>
                  <a:schemeClr val="dk1"/>
                </a:solidFill>
              </a:rPr>
              <a:t>آليات فقدان</a:t>
            </a:r>
            <a:r>
              <a:rPr lang="en">
                <a:solidFill>
                  <a:schemeClr val="dk1"/>
                </a:solidFill>
              </a:rPr>
              <a:t>:</a:t>
            </a:r>
            <a:endParaRPr>
              <a:solidFill>
                <a:schemeClr val="dk1"/>
              </a:solidFill>
            </a:endParaRPr>
          </a:p>
          <a:p>
            <a:pPr marL="457200" lvl="0" indent="-342900" algn="just" rtl="1">
              <a:spcBef>
                <a:spcPts val="1200"/>
              </a:spcBef>
              <a:spcAft>
                <a:spcPts val="0"/>
              </a:spcAft>
              <a:buClr>
                <a:schemeClr val="dk1"/>
              </a:buClr>
              <a:buSzPts val="1800"/>
              <a:buAutoNum type="arabicPeriod"/>
            </a:pPr>
            <a:r>
              <a:rPr lang="en" b="1">
                <a:solidFill>
                  <a:schemeClr val="dk1"/>
                </a:solidFill>
              </a:rPr>
              <a:t>انعكاس الضوء</a:t>
            </a:r>
            <a:r>
              <a:rPr lang="en">
                <a:solidFill>
                  <a:schemeClr val="dk1"/>
                </a:solidFill>
              </a:rPr>
              <a:t> عن السطح أو امتصاصه في أجزاء غير فعالة مثل الأقطاب المعدنية.</a:t>
            </a:r>
            <a:endParaRPr>
              <a:solidFill>
                <a:schemeClr val="dk1"/>
              </a:solidFill>
            </a:endParaRPr>
          </a:p>
          <a:p>
            <a:pPr marL="457200" lvl="0" indent="-342900" algn="just" rtl="1">
              <a:spcBef>
                <a:spcPts val="0"/>
              </a:spcBef>
              <a:spcAft>
                <a:spcPts val="0"/>
              </a:spcAft>
              <a:buClr>
                <a:schemeClr val="dk1"/>
              </a:buClr>
              <a:buSzPts val="1800"/>
              <a:buAutoNum type="arabicPeriod"/>
            </a:pPr>
            <a:r>
              <a:rPr lang="en" b="1">
                <a:solidFill>
                  <a:schemeClr val="dk1"/>
                </a:solidFill>
              </a:rPr>
              <a:t>عدم كفاية سماكة المادة الفعالة</a:t>
            </a:r>
            <a:r>
              <a:rPr lang="en">
                <a:solidFill>
                  <a:schemeClr val="dk1"/>
                </a:solidFill>
              </a:rPr>
              <a:t>، مما يمنع امتصاص كل الفوتونات ذات الطاقة العالية.</a:t>
            </a:r>
            <a:endParaRPr>
              <a:solidFill>
                <a:schemeClr val="dk1"/>
              </a:solidFill>
            </a:endParaRPr>
          </a:p>
          <a:p>
            <a:pPr marL="457200" lvl="0" indent="-342900" algn="just" rtl="1">
              <a:spcBef>
                <a:spcPts val="0"/>
              </a:spcBef>
              <a:spcAft>
                <a:spcPts val="0"/>
              </a:spcAft>
              <a:buClr>
                <a:schemeClr val="dk1"/>
              </a:buClr>
              <a:buSzPts val="1800"/>
              <a:buAutoNum type="arabicPeriod"/>
            </a:pPr>
            <a:r>
              <a:rPr lang="en" b="1">
                <a:solidFill>
                  <a:schemeClr val="dk1"/>
                </a:solidFill>
              </a:rPr>
              <a:t>إعادة اتحاد الأزواج إلكترون-فجوة</a:t>
            </a:r>
            <a:r>
              <a:rPr lang="en">
                <a:solidFill>
                  <a:schemeClr val="dk1"/>
                </a:solidFill>
              </a:rPr>
              <a:t> قبل وصولها إلى الوصلة p-n بسبب عمر قصير أو مسافة كبيرة.</a:t>
            </a:r>
            <a:endParaRPr>
              <a:solidFill>
                <a:schemeClr val="dk1"/>
              </a:solidFill>
            </a:endParaRPr>
          </a:p>
          <a:p>
            <a:pPr marL="457200" lvl="0" indent="-342900" algn="just" rtl="1">
              <a:spcBef>
                <a:spcPts val="0"/>
              </a:spcBef>
              <a:spcAft>
                <a:spcPts val="0"/>
              </a:spcAft>
              <a:buClr>
                <a:schemeClr val="dk1"/>
              </a:buClr>
              <a:buSzPts val="1800"/>
              <a:buAutoNum type="arabicPeriod"/>
            </a:pPr>
            <a:r>
              <a:rPr lang="en" b="1">
                <a:solidFill>
                  <a:schemeClr val="dk1"/>
                </a:solidFill>
              </a:rPr>
              <a:t>فقدان طاقة الحاملات</a:t>
            </a:r>
            <a:r>
              <a:rPr lang="en">
                <a:solidFill>
                  <a:schemeClr val="dk1"/>
                </a:solidFill>
              </a:rPr>
              <a:t> أثناء انتقالها نحو الأقطاب نتيجة </a:t>
            </a:r>
            <a:r>
              <a:rPr lang="en" b="1">
                <a:solidFill>
                  <a:schemeClr val="dk1"/>
                </a:solidFill>
              </a:rPr>
              <a:t>المقاومة الداخلية</a:t>
            </a:r>
            <a:r>
              <a:rPr lang="en">
                <a:solidFill>
                  <a:schemeClr val="dk1"/>
                </a:solidFill>
              </a:rPr>
              <a:t>.</a:t>
            </a:r>
            <a:endParaRPr>
              <a:solidFill>
                <a:schemeClr val="dk1"/>
              </a:solidFill>
            </a:endParaRPr>
          </a:p>
          <a:p>
            <a:pPr marL="457200" lvl="0" indent="-342900" algn="just" rtl="1">
              <a:spcBef>
                <a:spcPts val="0"/>
              </a:spcBef>
              <a:spcAft>
                <a:spcPts val="0"/>
              </a:spcAft>
              <a:buClr>
                <a:schemeClr val="dk1"/>
              </a:buClr>
              <a:buSzPts val="1800"/>
              <a:buAutoNum type="arabicPeriod"/>
            </a:pPr>
            <a:r>
              <a:rPr lang="en" b="1">
                <a:solidFill>
                  <a:schemeClr val="dk1"/>
                </a:solidFill>
              </a:rPr>
              <a:t>سوء التوافق بين الخلية والحمل الكهربائي</a:t>
            </a:r>
            <a:r>
              <a:rPr lang="en">
                <a:solidFill>
                  <a:schemeClr val="dk1"/>
                </a:solidFill>
              </a:rPr>
              <a:t> مما يحد من الاستفادة القصوى من الطاقة المولدة.</a:t>
            </a:r>
            <a:endParaRPr>
              <a:solidFill>
                <a:schemeClr val="dk1"/>
              </a:solidFill>
            </a:endParaRPr>
          </a:p>
          <a:p>
            <a:pPr marL="0" lvl="0" indent="0" algn="just" rtl="1">
              <a:spcBef>
                <a:spcPts val="1200"/>
              </a:spcBef>
              <a:spcAft>
                <a:spcPts val="1200"/>
              </a:spcAft>
              <a:buNone/>
            </a:pPr>
            <a:endParaRPr sz="25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9"/>
          <p:cNvSpPr txBox="1">
            <a:spLocks noGrp="1"/>
          </p:cNvSpPr>
          <p:nvPr>
            <p:ph type="body" idx="1"/>
          </p:nvPr>
        </p:nvSpPr>
        <p:spPr>
          <a:xfrm>
            <a:off x="311700" y="285875"/>
            <a:ext cx="8520600" cy="4283100"/>
          </a:xfrm>
          <a:prstGeom prst="rect">
            <a:avLst/>
          </a:prstGeom>
        </p:spPr>
        <p:txBody>
          <a:bodyPr spcFirstLastPara="1" wrap="square" lIns="91425" tIns="91425" rIns="91425" bIns="91425" anchor="t" anchorCtr="0">
            <a:normAutofit/>
          </a:bodyPr>
          <a:lstStyle/>
          <a:p>
            <a:pPr marL="457200" lvl="0" indent="-330200" algn="r" rtl="1">
              <a:spcBef>
                <a:spcPts val="1200"/>
              </a:spcBef>
              <a:spcAft>
                <a:spcPts val="0"/>
              </a:spcAft>
              <a:buClr>
                <a:schemeClr val="dk1"/>
              </a:buClr>
              <a:buSzPts val="1600"/>
              <a:buChar char="●"/>
            </a:pPr>
            <a:r>
              <a:rPr lang="en" sz="1600">
                <a:solidFill>
                  <a:schemeClr val="dk1"/>
                </a:solidFill>
              </a:rPr>
              <a:t>يوجد </a:t>
            </a:r>
            <a:r>
              <a:rPr lang="en" sz="1600" b="1">
                <a:solidFill>
                  <a:schemeClr val="dk1"/>
                </a:solidFill>
              </a:rPr>
              <a:t>مشعّ حراري (Radiator)</a:t>
            </a:r>
            <a:r>
              <a:rPr lang="en" sz="1600">
                <a:solidFill>
                  <a:schemeClr val="dk1"/>
                </a:solidFill>
              </a:rPr>
              <a:t> يتم تسخينه إما بواسطة </a:t>
            </a:r>
            <a:r>
              <a:rPr lang="en" sz="1600" b="1">
                <a:solidFill>
                  <a:schemeClr val="dk1"/>
                </a:solidFill>
              </a:rPr>
              <a:t>الطاقة الشمسية المركّزة</a:t>
            </a:r>
            <a:r>
              <a:rPr lang="en" sz="1600">
                <a:solidFill>
                  <a:schemeClr val="dk1"/>
                </a:solidFill>
              </a:rPr>
              <a:t> أو بواسطة </a:t>
            </a:r>
            <a:r>
              <a:rPr lang="en" sz="1600" b="1">
                <a:solidFill>
                  <a:schemeClr val="dk1"/>
                </a:solidFill>
              </a:rPr>
              <a:t>اللهب الناتج عن احتراق الوقود</a:t>
            </a:r>
            <a:r>
              <a:rPr lang="en" sz="1600">
                <a:solidFill>
                  <a:schemeClr val="dk1"/>
                </a:solidFill>
              </a:rPr>
              <a:t>.</a:t>
            </a:r>
            <a:br>
              <a:rPr lang="en" sz="1600">
                <a:solidFill>
                  <a:schemeClr val="dk1"/>
                </a:solidFill>
              </a:rPr>
            </a:br>
            <a:endParaRPr sz="1600">
              <a:solidFill>
                <a:schemeClr val="dk1"/>
              </a:solidFill>
            </a:endParaRPr>
          </a:p>
          <a:p>
            <a:pPr marL="457200" lvl="0" indent="-330200" algn="r" rtl="1">
              <a:spcBef>
                <a:spcPts val="0"/>
              </a:spcBef>
              <a:spcAft>
                <a:spcPts val="0"/>
              </a:spcAft>
              <a:buClr>
                <a:schemeClr val="dk1"/>
              </a:buClr>
              <a:buSzPts val="1600"/>
              <a:buChar char="●"/>
            </a:pPr>
            <a:r>
              <a:rPr lang="en" sz="1600">
                <a:solidFill>
                  <a:schemeClr val="dk1"/>
                </a:solidFill>
              </a:rPr>
              <a:t>هذا المشعّ يُصدر </a:t>
            </a:r>
            <a:r>
              <a:rPr lang="en" sz="1600" b="1">
                <a:solidFill>
                  <a:schemeClr val="dk1"/>
                </a:solidFill>
              </a:rPr>
              <a:t>فوتونات</a:t>
            </a:r>
            <a:r>
              <a:rPr lang="en" sz="1600">
                <a:solidFill>
                  <a:schemeClr val="dk1"/>
                </a:solidFill>
              </a:rPr>
              <a:t> تسقط على </a:t>
            </a:r>
            <a:r>
              <a:rPr lang="en" sz="1600" b="1">
                <a:solidFill>
                  <a:schemeClr val="dk1"/>
                </a:solidFill>
              </a:rPr>
              <a:t>ثنائي ضوئي (Photodiode)</a:t>
            </a:r>
            <a:r>
              <a:rPr lang="en" sz="1600">
                <a:solidFill>
                  <a:schemeClr val="dk1"/>
                </a:solidFill>
              </a:rPr>
              <a:t> يمتلك </a:t>
            </a:r>
            <a:r>
              <a:rPr lang="en" sz="1600" b="1">
                <a:solidFill>
                  <a:schemeClr val="dk1"/>
                </a:solidFill>
              </a:rPr>
              <a:t>فجوة طاقة (Wg)</a:t>
            </a:r>
            <a:r>
              <a:rPr lang="en" sz="1600">
                <a:solidFill>
                  <a:schemeClr val="dk1"/>
                </a:solidFill>
              </a:rPr>
              <a:t> معينة.</a:t>
            </a:r>
            <a:br>
              <a:rPr lang="en" sz="1600">
                <a:solidFill>
                  <a:schemeClr val="dk1"/>
                </a:solidFill>
              </a:rPr>
            </a:br>
            <a:endParaRPr sz="1600">
              <a:solidFill>
                <a:schemeClr val="dk1"/>
              </a:solidFill>
            </a:endParaRPr>
          </a:p>
          <a:p>
            <a:pPr marL="457200" lvl="0" indent="-330200" algn="r" rtl="1">
              <a:spcBef>
                <a:spcPts val="0"/>
              </a:spcBef>
              <a:spcAft>
                <a:spcPts val="0"/>
              </a:spcAft>
              <a:buClr>
                <a:schemeClr val="dk1"/>
              </a:buClr>
              <a:buSzPts val="1600"/>
              <a:buChar char="●"/>
            </a:pPr>
            <a:r>
              <a:rPr lang="en" sz="1600" b="1">
                <a:solidFill>
                  <a:schemeClr val="dk1"/>
                </a:solidFill>
              </a:rPr>
              <a:t>الفوتونات ذات الطاقة الأكبر من Wg</a:t>
            </a:r>
            <a:r>
              <a:rPr lang="en" sz="1600">
                <a:solidFill>
                  <a:schemeClr val="dk1"/>
                </a:solidFill>
              </a:rPr>
              <a:t> تُمتَص داخل شبه الموصل وتُولّد </a:t>
            </a:r>
            <a:r>
              <a:rPr lang="en" sz="1600" b="1">
                <a:solidFill>
                  <a:schemeClr val="dk1"/>
                </a:solidFill>
              </a:rPr>
              <a:t>تيارًا كهربائيًا</a:t>
            </a:r>
            <a:r>
              <a:rPr lang="en" sz="1600">
                <a:solidFill>
                  <a:schemeClr val="dk1"/>
                </a:solidFill>
              </a:rPr>
              <a:t> (يُرمز إليها بخطوط متصلة).</a:t>
            </a:r>
            <a:br>
              <a:rPr lang="en" sz="1600">
                <a:solidFill>
                  <a:schemeClr val="dk1"/>
                </a:solidFill>
              </a:rPr>
            </a:br>
            <a:endParaRPr sz="1600">
              <a:solidFill>
                <a:schemeClr val="dk1"/>
              </a:solidFill>
            </a:endParaRPr>
          </a:p>
          <a:p>
            <a:pPr marL="457200" lvl="0" indent="-330200" algn="r" rtl="1">
              <a:spcBef>
                <a:spcPts val="0"/>
              </a:spcBef>
              <a:spcAft>
                <a:spcPts val="0"/>
              </a:spcAft>
              <a:buClr>
                <a:schemeClr val="dk1"/>
              </a:buClr>
              <a:buSzPts val="1600"/>
              <a:buChar char="●"/>
            </a:pPr>
            <a:r>
              <a:rPr lang="en" sz="1600">
                <a:solidFill>
                  <a:schemeClr val="dk1"/>
                </a:solidFill>
              </a:rPr>
              <a:t>أما </a:t>
            </a:r>
            <a:r>
              <a:rPr lang="en" sz="1600" b="1">
                <a:solidFill>
                  <a:schemeClr val="dk1"/>
                </a:solidFill>
              </a:rPr>
              <a:t>الفوتونات ذات الطاقة الأقل من Wg</a:t>
            </a:r>
            <a:r>
              <a:rPr lang="en" sz="1600">
                <a:solidFill>
                  <a:schemeClr val="dk1"/>
                </a:solidFill>
              </a:rPr>
              <a:t> فتمر عبر المادة دون امتصاص، ثم </a:t>
            </a:r>
            <a:r>
              <a:rPr lang="en" sz="1600" b="1">
                <a:solidFill>
                  <a:schemeClr val="dk1"/>
                </a:solidFill>
              </a:rPr>
              <a:t>تنعكس بواسطة مرآة خلفية</a:t>
            </a:r>
            <a:r>
              <a:rPr lang="en" sz="1600">
                <a:solidFill>
                  <a:schemeClr val="dk1"/>
                </a:solidFill>
              </a:rPr>
              <a:t> وتعود إلى المشعّ ليستفيد منها مجددًا في إصدار إشعاع جديد (يُرمز إليها بخطوط متقطعة).</a:t>
            </a:r>
            <a:br>
              <a:rPr lang="en" sz="1600">
                <a:solidFill>
                  <a:schemeClr val="dk1"/>
                </a:solidFill>
              </a:rPr>
            </a:br>
            <a:endParaRPr sz="1600">
              <a:solidFill>
                <a:schemeClr val="dk1"/>
              </a:solidFill>
            </a:endParaRPr>
          </a:p>
          <a:p>
            <a:pPr marL="0" lvl="0" indent="0" algn="r" rtl="1">
              <a:spcBef>
                <a:spcPts val="1200"/>
              </a:spcBef>
              <a:spcAft>
                <a:spcPts val="0"/>
              </a:spcAft>
              <a:buClr>
                <a:schemeClr val="dk1"/>
              </a:buClr>
              <a:buSzPts val="1100"/>
              <a:buFont typeface="Arial"/>
              <a:buNone/>
            </a:pPr>
            <a:r>
              <a:rPr lang="en" sz="1600">
                <a:solidFill>
                  <a:schemeClr val="dk1"/>
                </a:solidFill>
              </a:rPr>
              <a:t>🔹 الهدف من هذا التصميم هو </a:t>
            </a:r>
            <a:r>
              <a:rPr lang="en" sz="1600" b="1">
                <a:solidFill>
                  <a:schemeClr val="dk1"/>
                </a:solidFill>
              </a:rPr>
              <a:t>استرجاع الفوتونات غير المفيدة</a:t>
            </a:r>
            <a:r>
              <a:rPr lang="en" sz="1600">
                <a:solidFill>
                  <a:schemeClr val="dk1"/>
                </a:solidFill>
              </a:rPr>
              <a:t> وتحسين </a:t>
            </a:r>
            <a:r>
              <a:rPr lang="en" sz="1600" b="1">
                <a:solidFill>
                  <a:schemeClr val="dk1"/>
                </a:solidFill>
              </a:rPr>
              <a:t>كفاءة تحويل الطاقة الحرارية إلى كهربائية</a:t>
            </a:r>
            <a:r>
              <a:rPr lang="en" sz="1600">
                <a:solidFill>
                  <a:schemeClr val="dk1"/>
                </a:solidFill>
              </a:rPr>
              <a:t>.</a:t>
            </a:r>
            <a:endParaRPr sz="1600">
              <a:solidFill>
                <a:schemeClr val="dk1"/>
              </a:solidFill>
            </a:endParaRPr>
          </a:p>
          <a:p>
            <a:pPr marL="0" lvl="0" indent="0" algn="r" rtl="1">
              <a:spcBef>
                <a:spcPts val="1200"/>
              </a:spcBef>
              <a:spcAft>
                <a:spcPts val="1200"/>
              </a:spcAft>
              <a:buNone/>
            </a:pPr>
            <a:endParaRPr sz="23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0"/>
          <p:cNvSpPr txBox="1">
            <a:spLocks noGrp="1"/>
          </p:cNvSpPr>
          <p:nvPr>
            <p:ph type="body" idx="1"/>
          </p:nvPr>
        </p:nvSpPr>
        <p:spPr>
          <a:xfrm>
            <a:off x="311700" y="457675"/>
            <a:ext cx="8520600" cy="4111200"/>
          </a:xfrm>
          <a:prstGeom prst="rect">
            <a:avLst/>
          </a:prstGeom>
        </p:spPr>
        <p:txBody>
          <a:bodyPr spcFirstLastPara="1" wrap="square" lIns="91425" tIns="91425" rIns="91425" bIns="91425" anchor="t" anchorCtr="0">
            <a:normAutofit lnSpcReduction="10000"/>
          </a:bodyPr>
          <a:lstStyle/>
          <a:p>
            <a:pPr marL="0" lvl="0" indent="0" algn="r" rtl="1">
              <a:spcBef>
                <a:spcPts val="1400"/>
              </a:spcBef>
              <a:spcAft>
                <a:spcPts val="0"/>
              </a:spcAft>
              <a:buClr>
                <a:schemeClr val="dk1"/>
              </a:buClr>
              <a:buSzPts val="1100"/>
              <a:buFont typeface="Arial"/>
              <a:buNone/>
            </a:pPr>
            <a:r>
              <a:rPr lang="en" sz="1900" b="1">
                <a:solidFill>
                  <a:schemeClr val="dk1"/>
                </a:solidFill>
              </a:rPr>
              <a:t> الفوتوديود (14.7)</a:t>
            </a:r>
            <a:endParaRPr sz="1900" b="1">
              <a:solidFill>
                <a:schemeClr val="dk1"/>
              </a:solidFill>
            </a:endParaRPr>
          </a:p>
          <a:p>
            <a:pPr marL="457200" lvl="0" indent="-336550" algn="r" rtl="1">
              <a:spcBef>
                <a:spcPts val="1200"/>
              </a:spcBef>
              <a:spcAft>
                <a:spcPts val="0"/>
              </a:spcAft>
              <a:buClr>
                <a:schemeClr val="dk1"/>
              </a:buClr>
              <a:buSzPts val="1700"/>
              <a:buChar char="●"/>
            </a:pPr>
            <a:r>
              <a:rPr lang="en" sz="1700">
                <a:solidFill>
                  <a:schemeClr val="dk1"/>
                </a:solidFill>
              </a:rPr>
              <a:t>يعمل الفوتوديود اعتماداً على خصائص وصلة </a:t>
            </a:r>
            <a:r>
              <a:rPr lang="en" sz="1700" b="1">
                <a:solidFill>
                  <a:schemeClr val="dk1"/>
                </a:solidFill>
              </a:rPr>
              <a:t>p–n</a:t>
            </a:r>
            <a:r>
              <a:rPr lang="en" sz="1700">
                <a:solidFill>
                  <a:schemeClr val="dk1"/>
                </a:solidFill>
              </a:rPr>
              <a:t> في أشباه الموصلات.</a:t>
            </a:r>
            <a:br>
              <a:rPr lang="en" sz="1700">
                <a:solidFill>
                  <a:schemeClr val="dk1"/>
                </a:solidFill>
              </a:rPr>
            </a:br>
            <a:endParaRPr sz="1700">
              <a:solidFill>
                <a:schemeClr val="dk1"/>
              </a:solidFill>
            </a:endParaRPr>
          </a:p>
          <a:p>
            <a:pPr marL="457200" lvl="0" indent="-336550" algn="r" rtl="1">
              <a:spcBef>
                <a:spcPts val="0"/>
              </a:spcBef>
              <a:spcAft>
                <a:spcPts val="0"/>
              </a:spcAft>
              <a:buClr>
                <a:schemeClr val="dk1"/>
              </a:buClr>
              <a:buSzPts val="1700"/>
              <a:buChar char="●"/>
            </a:pPr>
            <a:r>
              <a:rPr lang="en" sz="1700">
                <a:solidFill>
                  <a:schemeClr val="dk1"/>
                </a:solidFill>
              </a:rPr>
              <a:t>يتكون البلّور من منطقتين متجاورتين:</a:t>
            </a:r>
            <a:br>
              <a:rPr lang="en" sz="1700">
                <a:solidFill>
                  <a:schemeClr val="dk1"/>
                </a:solidFill>
              </a:rPr>
            </a:br>
            <a:r>
              <a:rPr lang="en" sz="1700">
                <a:solidFill>
                  <a:schemeClr val="dk1"/>
                </a:solidFill>
              </a:rPr>
              <a:t> </a:t>
            </a:r>
            <a:r>
              <a:rPr lang="en" sz="1700" b="1">
                <a:solidFill>
                  <a:schemeClr val="dk1"/>
                </a:solidFill>
              </a:rPr>
              <a:t>المنطقة n:</a:t>
            </a:r>
            <a:r>
              <a:rPr lang="en" sz="1700">
                <a:solidFill>
                  <a:schemeClr val="dk1"/>
                </a:solidFill>
              </a:rPr>
              <a:t> يتم تطعيمها بذرات مانحة سهلة تحرير الإلكترونات.</a:t>
            </a:r>
            <a:br>
              <a:rPr lang="en" sz="1700">
                <a:solidFill>
                  <a:schemeClr val="dk1"/>
                </a:solidFill>
              </a:rPr>
            </a:br>
            <a:r>
              <a:rPr lang="en" sz="1700">
                <a:solidFill>
                  <a:schemeClr val="dk1"/>
                </a:solidFill>
              </a:rPr>
              <a:t> </a:t>
            </a:r>
            <a:r>
              <a:rPr lang="en" sz="1700" b="1">
                <a:solidFill>
                  <a:schemeClr val="dk1"/>
                </a:solidFill>
              </a:rPr>
              <a:t>المنطقة p:</a:t>
            </a:r>
            <a:r>
              <a:rPr lang="en" sz="1700">
                <a:solidFill>
                  <a:schemeClr val="dk1"/>
                </a:solidFill>
              </a:rPr>
              <a:t> يتم تطعيمها بذرات مستقبِلة قادرة على التقاط الإلكترونات.</a:t>
            </a:r>
            <a:br>
              <a:rPr lang="en" sz="1700">
                <a:solidFill>
                  <a:schemeClr val="dk1"/>
                </a:solidFill>
              </a:rPr>
            </a:br>
            <a:endParaRPr sz="1700">
              <a:solidFill>
                <a:schemeClr val="dk1"/>
              </a:solidFill>
            </a:endParaRPr>
          </a:p>
          <a:p>
            <a:pPr marL="457200" lvl="0" indent="-336550" algn="r" rtl="1">
              <a:spcBef>
                <a:spcPts val="0"/>
              </a:spcBef>
              <a:spcAft>
                <a:spcPts val="0"/>
              </a:spcAft>
              <a:buClr>
                <a:schemeClr val="dk1"/>
              </a:buClr>
              <a:buSzPts val="1700"/>
              <a:buChar char="●"/>
            </a:pPr>
            <a:r>
              <a:rPr lang="en" sz="1700">
                <a:solidFill>
                  <a:schemeClr val="dk1"/>
                </a:solidFill>
              </a:rPr>
              <a:t>المواد المانحة (Donors): الفسفور، الزرنيخ، الأنتيمون.</a:t>
            </a:r>
            <a:br>
              <a:rPr lang="en" sz="1700">
                <a:solidFill>
                  <a:schemeClr val="dk1"/>
                </a:solidFill>
              </a:rPr>
            </a:br>
            <a:endParaRPr sz="1700">
              <a:solidFill>
                <a:schemeClr val="dk1"/>
              </a:solidFill>
            </a:endParaRPr>
          </a:p>
          <a:p>
            <a:pPr marL="457200" lvl="0" indent="-336550" algn="r" rtl="1">
              <a:spcBef>
                <a:spcPts val="0"/>
              </a:spcBef>
              <a:spcAft>
                <a:spcPts val="0"/>
              </a:spcAft>
              <a:buClr>
                <a:schemeClr val="dk1"/>
              </a:buClr>
              <a:buSzPts val="1700"/>
              <a:buChar char="●"/>
            </a:pPr>
            <a:r>
              <a:rPr lang="en" sz="1700">
                <a:solidFill>
                  <a:schemeClr val="dk1"/>
                </a:solidFill>
              </a:rPr>
              <a:t>المواد المستقبِلة (Acceptors): البورون، الألمنيوم، الغاليوم، الإنديوم.</a:t>
            </a:r>
            <a:br>
              <a:rPr lang="en" sz="1700">
                <a:solidFill>
                  <a:schemeClr val="dk1"/>
                </a:solidFill>
              </a:rPr>
            </a:br>
            <a:endParaRPr sz="1700">
              <a:solidFill>
                <a:schemeClr val="dk1"/>
              </a:solidFill>
            </a:endParaRPr>
          </a:p>
          <a:p>
            <a:pPr marL="457200" lvl="0" indent="-336550" algn="r" rtl="1">
              <a:spcBef>
                <a:spcPts val="0"/>
              </a:spcBef>
              <a:spcAft>
                <a:spcPts val="0"/>
              </a:spcAft>
              <a:buClr>
                <a:schemeClr val="dk1"/>
              </a:buClr>
              <a:buSzPts val="1700"/>
              <a:buChar char="●"/>
            </a:pPr>
            <a:r>
              <a:rPr lang="en" sz="1700">
                <a:solidFill>
                  <a:schemeClr val="dk1"/>
                </a:solidFill>
              </a:rPr>
              <a:t>عند سقوط الضوء على الوصلة، تتولد أزواج إلكترون–فجوة، مما يؤدي لإنتاج طاقة كهربائية.</a:t>
            </a:r>
            <a:endParaRPr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311700" y="225725"/>
            <a:ext cx="8520600" cy="4720500"/>
          </a:xfrm>
          <a:prstGeom prst="rect">
            <a:avLst/>
          </a:prstGeom>
        </p:spPr>
        <p:txBody>
          <a:bodyPr spcFirstLastPara="1" wrap="square" lIns="91425" tIns="91425" rIns="91425" bIns="91425" anchor="t" anchorCtr="0">
            <a:normAutofit/>
          </a:bodyPr>
          <a:lstStyle/>
          <a:p>
            <a:pPr marL="0" lvl="0" indent="0" algn="r" rtl="1">
              <a:spcBef>
                <a:spcPts val="1200"/>
              </a:spcBef>
              <a:spcAft>
                <a:spcPts val="0"/>
              </a:spcAft>
              <a:buClr>
                <a:schemeClr val="dk1"/>
              </a:buClr>
              <a:buSzPts val="1100"/>
              <a:buFont typeface="Arial"/>
              <a:buNone/>
            </a:pPr>
            <a:r>
              <a:rPr lang="en" sz="1900">
                <a:solidFill>
                  <a:schemeClr val="dk1"/>
                </a:solidFill>
              </a:rPr>
              <a:t>عندما يحرّر الذرّة المانحة (Donor) إلكتروناً، تصبح ذات شحنة موجبة، لكنها تبقى ثابتة داخل البلورة ولا تتحرك مع المجال الكهربائي، لذلك تُعد شحنة غير متحركة. أمّا الإلكترون المنطلق فهو حرّ الحركة، ويمكنه الانجراف تحت تأثير المجال الكهربائي، فيصبح حاملاً سالباً للشحنة.</a:t>
            </a:r>
            <a:endParaRPr sz="1900">
              <a:solidFill>
                <a:schemeClr val="dk1"/>
              </a:solidFill>
            </a:endParaRPr>
          </a:p>
          <a:p>
            <a:pPr marL="0" lvl="0" indent="0" algn="r" rtl="1">
              <a:spcBef>
                <a:spcPts val="1200"/>
              </a:spcBef>
              <a:spcAft>
                <a:spcPts val="0"/>
              </a:spcAft>
              <a:buClr>
                <a:schemeClr val="dk1"/>
              </a:buClr>
              <a:buSzPts val="1100"/>
              <a:buFont typeface="Arial"/>
              <a:buNone/>
            </a:pPr>
            <a:r>
              <a:rPr lang="en" sz="1900">
                <a:solidFill>
                  <a:schemeClr val="dk1"/>
                </a:solidFill>
              </a:rPr>
              <a:t>وبالمقابل، فإن الذرّات المستقبِلة (Acceptors) عندما تكتسب إلكتروناً تصبح سالبة الشحنة لكنها أيضاً غير متحركة، بينما تبقى </a:t>
            </a:r>
            <a:r>
              <a:rPr lang="en" sz="1900" b="1">
                <a:solidFill>
                  <a:schemeClr val="dk1"/>
                </a:solidFill>
              </a:rPr>
              <a:t>الفجوة (Hole)</a:t>
            </a:r>
            <a:r>
              <a:rPr lang="en" sz="1900">
                <a:solidFill>
                  <a:schemeClr val="dk1"/>
                </a:solidFill>
              </a:rPr>
              <a:t> – وهي غياب إلكترون – قادرة على الحركة، وتُعامل كجسيم له كتلة موجبة وشحنة موجبة مساوية لشحنة الإلكترون في المقدار.</a:t>
            </a:r>
            <a:endParaRPr sz="1900">
              <a:solidFill>
                <a:schemeClr val="dk1"/>
              </a:solidFill>
            </a:endParaRPr>
          </a:p>
          <a:p>
            <a:pPr marL="0" lvl="0" indent="0" algn="r" rtl="1">
              <a:spcBef>
                <a:spcPts val="1200"/>
              </a:spcBef>
              <a:spcAft>
                <a:spcPts val="0"/>
              </a:spcAft>
              <a:buClr>
                <a:schemeClr val="dk1"/>
              </a:buClr>
              <a:buSzPts val="1100"/>
              <a:buFont typeface="Arial"/>
              <a:buNone/>
            </a:pPr>
            <a:r>
              <a:rPr lang="en" sz="1900">
                <a:solidFill>
                  <a:schemeClr val="dk1"/>
                </a:solidFill>
              </a:rPr>
              <a:t>في جانب </a:t>
            </a:r>
            <a:r>
              <a:rPr lang="en" sz="1900" b="1">
                <a:solidFill>
                  <a:schemeClr val="dk1"/>
                </a:solidFill>
              </a:rPr>
              <a:t>n</a:t>
            </a:r>
            <a:r>
              <a:rPr lang="en" sz="1900">
                <a:solidFill>
                  <a:schemeClr val="dk1"/>
                </a:solidFill>
              </a:rPr>
              <a:t> من الوصلة توجد شحنات مانحة موجبة وكثرة من الإلكترونات الحرة، بينما في جانب </a:t>
            </a:r>
            <a:r>
              <a:rPr lang="en" sz="1900" b="1">
                <a:solidFill>
                  <a:schemeClr val="dk1"/>
                </a:solidFill>
              </a:rPr>
              <a:t>p</a:t>
            </a:r>
            <a:r>
              <a:rPr lang="en" sz="1900">
                <a:solidFill>
                  <a:schemeClr val="dk1"/>
                </a:solidFill>
              </a:rPr>
              <a:t> توجد شحنات مستقبلة سالبة وفجوات موجبة.</a:t>
            </a:r>
            <a:br>
              <a:rPr lang="en" sz="1900">
                <a:solidFill>
                  <a:schemeClr val="dk1"/>
                </a:solidFill>
              </a:rPr>
            </a:br>
            <a:r>
              <a:rPr lang="en" sz="1900">
                <a:solidFill>
                  <a:schemeClr val="dk1"/>
                </a:solidFill>
              </a:rPr>
              <a:t> تنتشر الإلكترونات من منطقة </a:t>
            </a:r>
            <a:r>
              <a:rPr lang="en" sz="1900" b="1">
                <a:solidFill>
                  <a:schemeClr val="dk1"/>
                </a:solidFill>
              </a:rPr>
              <a:t>n</a:t>
            </a:r>
            <a:r>
              <a:rPr lang="en" sz="1900">
                <a:solidFill>
                  <a:schemeClr val="dk1"/>
                </a:solidFill>
              </a:rPr>
              <a:t> نحو </a:t>
            </a:r>
            <a:r>
              <a:rPr lang="en" sz="1900" b="1">
                <a:solidFill>
                  <a:schemeClr val="dk1"/>
                </a:solidFill>
              </a:rPr>
              <a:t>p</a:t>
            </a:r>
            <a:r>
              <a:rPr lang="en" sz="1900">
                <a:solidFill>
                  <a:schemeClr val="dk1"/>
                </a:solidFill>
              </a:rPr>
              <a:t>، بينما تنتقل الفجوات من </a:t>
            </a:r>
            <a:r>
              <a:rPr lang="en" sz="1900" b="1">
                <a:solidFill>
                  <a:schemeClr val="dk1"/>
                </a:solidFill>
              </a:rPr>
              <a:t>p</a:t>
            </a:r>
            <a:r>
              <a:rPr lang="en" sz="1900">
                <a:solidFill>
                  <a:schemeClr val="dk1"/>
                </a:solidFill>
              </a:rPr>
              <a:t> نحو </a:t>
            </a:r>
            <a:r>
              <a:rPr lang="en" sz="1900" b="1">
                <a:solidFill>
                  <a:schemeClr val="dk1"/>
                </a:solidFill>
              </a:rPr>
              <a:t>n</a:t>
            </a:r>
            <a:r>
              <a:rPr lang="en" sz="1900">
                <a:solidFill>
                  <a:schemeClr val="dk1"/>
                </a:solidFill>
              </a:rPr>
              <a:t>.</a:t>
            </a:r>
            <a:endParaRPr sz="1900">
              <a:solidFill>
                <a:schemeClr val="dk1"/>
              </a:solidFill>
            </a:endParaRPr>
          </a:p>
          <a:p>
            <a:pPr marL="0" lvl="0" indent="0" algn="r" rtl="1">
              <a:spcBef>
                <a:spcPts val="1200"/>
              </a:spcBef>
              <a:spcAft>
                <a:spcPts val="1200"/>
              </a:spcAft>
              <a:buNone/>
            </a:pPr>
            <a:endParaRPr sz="2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body" idx="1"/>
          </p:nvPr>
        </p:nvSpPr>
        <p:spPr>
          <a:xfrm>
            <a:off x="311700" y="212200"/>
            <a:ext cx="8520600" cy="43566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Clr>
                <a:schemeClr val="dk1"/>
              </a:buClr>
              <a:buSzPts val="1100"/>
              <a:buFont typeface="Arial"/>
              <a:buNone/>
            </a:pPr>
            <a:r>
              <a:rPr lang="en" sz="2400" b="1">
                <a:solidFill>
                  <a:srgbClr val="980000"/>
                </a:solidFill>
              </a:rPr>
              <a:t>تعريف الكفاءة:</a:t>
            </a:r>
            <a:endParaRPr sz="2400" b="1">
              <a:solidFill>
                <a:srgbClr val="980000"/>
              </a:solidFill>
            </a:endParaRPr>
          </a:p>
          <a:p>
            <a:pPr marL="0" lvl="0" indent="0" algn="r" rtl="1">
              <a:spcBef>
                <a:spcPts val="1200"/>
              </a:spcBef>
              <a:spcAft>
                <a:spcPts val="0"/>
              </a:spcAft>
              <a:buNone/>
            </a:pPr>
            <a:r>
              <a:rPr lang="en" sz="2400">
                <a:solidFill>
                  <a:schemeClr val="dk1"/>
                </a:solidFill>
              </a:rPr>
              <a:t>الكفاءة (</a:t>
            </a:r>
            <a:r>
              <a:rPr lang="en" sz="2400">
                <a:solidFill>
                  <a:srgbClr val="FF0000"/>
                </a:solidFill>
              </a:rPr>
              <a:t>η</a:t>
            </a:r>
            <a:r>
              <a:rPr lang="en" sz="2400">
                <a:solidFill>
                  <a:schemeClr val="dk1"/>
                </a:solidFill>
              </a:rPr>
              <a:t>) تُعرَّف كنسبة القدرة الكهربائية الخارجة إلى القدرة الضوئية الداخلة:</a:t>
            </a:r>
            <a:endParaRPr sz="2400">
              <a:solidFill>
                <a:schemeClr val="dk1"/>
              </a:solidFill>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0"/>
              </a:spcAft>
              <a:buClr>
                <a:schemeClr val="dk1"/>
              </a:buClr>
              <a:buSzPts val="1100"/>
              <a:buFont typeface="Arial"/>
              <a:buNone/>
            </a:pPr>
            <a:r>
              <a:rPr lang="en" sz="2400" b="1">
                <a:solidFill>
                  <a:srgbClr val="980000"/>
                </a:solidFill>
              </a:rPr>
              <a:t>القدرة الضوئية الداخلة:</a:t>
            </a:r>
            <a:endParaRPr sz="2400" b="1">
              <a:solidFill>
                <a:srgbClr val="980000"/>
              </a:solidFill>
            </a:endParaRPr>
          </a:p>
          <a:p>
            <a:pPr marL="0" lvl="0" indent="0" algn="r" rtl="1">
              <a:spcBef>
                <a:spcPts val="1200"/>
              </a:spcBef>
              <a:spcAft>
                <a:spcPts val="0"/>
              </a:spcAft>
              <a:buNone/>
            </a:pPr>
            <a:r>
              <a:rPr lang="en" sz="2400">
                <a:solidFill>
                  <a:schemeClr val="dk1"/>
                </a:solidFill>
              </a:rPr>
              <a:t>يمكن حسابها بتكامل كثافة القدرة الطيفية على جميع الترددات:</a:t>
            </a:r>
            <a:endParaRPr sz="2400">
              <a:solidFill>
                <a:schemeClr val="dk1"/>
              </a:solidFill>
            </a:endParaRPr>
          </a:p>
          <a:p>
            <a:pPr marL="0" lvl="0" indent="0" algn="r" rtl="1">
              <a:spcBef>
                <a:spcPts val="1200"/>
              </a:spcBef>
              <a:spcAft>
                <a:spcPts val="1200"/>
              </a:spcAft>
              <a:buNone/>
            </a:pPr>
            <a:endParaRPr sz="2400">
              <a:solidFill>
                <a:schemeClr val="dk1"/>
              </a:solidFill>
            </a:endParaRPr>
          </a:p>
        </p:txBody>
      </p:sp>
      <p:pic>
        <p:nvPicPr>
          <p:cNvPr id="71" name="Google Shape;71;p16"/>
          <p:cNvPicPr preferRelativeResize="0"/>
          <p:nvPr/>
        </p:nvPicPr>
        <p:blipFill>
          <a:blip r:embed="rId3">
            <a:alphaModFix/>
          </a:blip>
          <a:stretch>
            <a:fillRect/>
          </a:stretch>
        </p:blipFill>
        <p:spPr>
          <a:xfrm>
            <a:off x="424868" y="1399850"/>
            <a:ext cx="7750950" cy="622950"/>
          </a:xfrm>
          <a:prstGeom prst="rect">
            <a:avLst/>
          </a:prstGeom>
          <a:noFill/>
          <a:ln>
            <a:noFill/>
          </a:ln>
        </p:spPr>
      </p:pic>
      <p:pic>
        <p:nvPicPr>
          <p:cNvPr id="72" name="Google Shape;72;p16"/>
          <p:cNvPicPr preferRelativeResize="0"/>
          <p:nvPr/>
        </p:nvPicPr>
        <p:blipFill>
          <a:blip r:embed="rId4">
            <a:alphaModFix/>
          </a:blip>
          <a:stretch>
            <a:fillRect/>
          </a:stretch>
        </p:blipFill>
        <p:spPr>
          <a:xfrm>
            <a:off x="2495550" y="3680704"/>
            <a:ext cx="5588425" cy="8331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2"/>
          <p:cNvSpPr txBox="1">
            <a:spLocks noGrp="1"/>
          </p:cNvSpPr>
          <p:nvPr>
            <p:ph type="body" idx="1"/>
          </p:nvPr>
        </p:nvSpPr>
        <p:spPr>
          <a:xfrm>
            <a:off x="311700" y="253025"/>
            <a:ext cx="8520600" cy="4315800"/>
          </a:xfrm>
          <a:prstGeom prst="rect">
            <a:avLst/>
          </a:prstGeom>
        </p:spPr>
        <p:txBody>
          <a:bodyPr spcFirstLastPara="1" wrap="square" lIns="91425" tIns="91425" rIns="91425" bIns="91425" anchor="t" anchorCtr="0">
            <a:normAutofit/>
          </a:bodyPr>
          <a:lstStyle/>
          <a:p>
            <a:pPr marL="0" lvl="0" indent="0" algn="r" rtl="1">
              <a:spcBef>
                <a:spcPts val="1200"/>
              </a:spcBef>
              <a:spcAft>
                <a:spcPts val="0"/>
              </a:spcAft>
              <a:buClr>
                <a:schemeClr val="dk1"/>
              </a:buClr>
              <a:buSzPts val="1100"/>
              <a:buFont typeface="Arial"/>
              <a:buNone/>
            </a:pPr>
            <a:r>
              <a:rPr lang="en">
                <a:solidFill>
                  <a:schemeClr val="dk1"/>
                </a:solidFill>
              </a:rPr>
              <a:t>ولو كانت هذه الجسيمات غير مشحونة لاستمر الانتشار حتى تتساوى التراكيز، لكن بما أنها مشحونة فإن هذا الانتقال يُنشئ </a:t>
            </a:r>
            <a:r>
              <a:rPr lang="en" b="1">
                <a:solidFill>
                  <a:schemeClr val="dk1"/>
                </a:solidFill>
              </a:rPr>
              <a:t>مجالاً كهربائياً</a:t>
            </a:r>
            <a:r>
              <a:rPr lang="en">
                <a:solidFill>
                  <a:schemeClr val="dk1"/>
                </a:solidFill>
              </a:rPr>
              <a:t> يؤدي إلى تيار معاكس يسمى </a:t>
            </a:r>
            <a:r>
              <a:rPr lang="en" b="1">
                <a:solidFill>
                  <a:schemeClr val="dk1"/>
                </a:solidFill>
              </a:rPr>
              <a:t>تيار الانجراف</a:t>
            </a:r>
            <a:r>
              <a:rPr lang="en">
                <a:solidFill>
                  <a:schemeClr val="dk1"/>
                </a:solidFill>
              </a:rPr>
              <a:t> يعيد بعض الحوامل في الاتجاه المقابل لتيار الانتشار.</a:t>
            </a:r>
            <a:endParaRPr>
              <a:solidFill>
                <a:schemeClr val="dk1"/>
              </a:solidFill>
            </a:endParaRPr>
          </a:p>
          <a:p>
            <a:pPr marL="0" lvl="0" indent="0" algn="r" rtl="1">
              <a:spcBef>
                <a:spcPts val="1200"/>
              </a:spcBef>
              <a:spcAft>
                <a:spcPts val="0"/>
              </a:spcAft>
              <a:buClr>
                <a:schemeClr val="dk1"/>
              </a:buClr>
              <a:buSzPts val="1100"/>
              <a:buFont typeface="Arial"/>
              <a:buNone/>
            </a:pPr>
            <a:r>
              <a:rPr lang="en">
                <a:solidFill>
                  <a:schemeClr val="dk1"/>
                </a:solidFill>
              </a:rPr>
              <a:t>ينشأ هذا تيار الانجراف بسبب </a:t>
            </a:r>
            <a:r>
              <a:rPr lang="en" b="1">
                <a:solidFill>
                  <a:schemeClr val="dk1"/>
                </a:solidFill>
              </a:rPr>
              <a:t>جهد التلامس (Contact Potential)</a:t>
            </a:r>
            <a:r>
              <a:rPr lang="en">
                <a:solidFill>
                  <a:schemeClr val="dk1"/>
                </a:solidFill>
              </a:rPr>
              <a:t> الناتج عن تراكم الشحنات:</a:t>
            </a:r>
            <a:endParaRPr>
              <a:solidFill>
                <a:schemeClr val="dk1"/>
              </a:solidFill>
            </a:endParaRPr>
          </a:p>
          <a:p>
            <a:pPr marL="457200" lvl="0" indent="-342900" algn="r" rtl="1">
              <a:spcBef>
                <a:spcPts val="1200"/>
              </a:spcBef>
              <a:spcAft>
                <a:spcPts val="0"/>
              </a:spcAft>
              <a:buClr>
                <a:schemeClr val="dk1"/>
              </a:buClr>
              <a:buSzPts val="1800"/>
              <a:buChar char="●"/>
            </a:pPr>
            <a:r>
              <a:rPr lang="en">
                <a:solidFill>
                  <a:schemeClr val="dk1"/>
                </a:solidFill>
              </a:rPr>
              <a:t>انتقال الإلكترونات إلى p يترك مانحين موجبين غير متعادلين في n.</a:t>
            </a:r>
            <a:br>
              <a:rPr lang="en">
                <a:solidFill>
                  <a:schemeClr val="dk1"/>
                </a:solidFill>
              </a:rPr>
            </a:br>
            <a:endParaRPr>
              <a:solidFill>
                <a:schemeClr val="dk1"/>
              </a:solidFill>
            </a:endParaRPr>
          </a:p>
          <a:p>
            <a:pPr marL="457200" lvl="0" indent="-342900" algn="r" rtl="1">
              <a:spcBef>
                <a:spcPts val="0"/>
              </a:spcBef>
              <a:spcAft>
                <a:spcPts val="0"/>
              </a:spcAft>
              <a:buClr>
                <a:schemeClr val="dk1"/>
              </a:buClr>
              <a:buSzPts val="1800"/>
              <a:buChar char="●"/>
            </a:pPr>
            <a:r>
              <a:rPr lang="en">
                <a:solidFill>
                  <a:schemeClr val="dk1"/>
                </a:solidFill>
              </a:rPr>
              <a:t>انتقال الفجوات إلى n يترك مستقبِلات سالبة غير متعادلة في p.</a:t>
            </a:r>
            <a:endParaRPr>
              <a:solidFill>
                <a:schemeClr val="dk1"/>
              </a:solidFill>
            </a:endParaRPr>
          </a:p>
          <a:p>
            <a:pPr marL="0" lvl="0" indent="0" algn="r" rtl="1">
              <a:spcBef>
                <a:spcPts val="1200"/>
              </a:spcBef>
              <a:spcAft>
                <a:spcPts val="0"/>
              </a:spcAft>
              <a:buClr>
                <a:schemeClr val="dk1"/>
              </a:buClr>
              <a:buSzPts val="1100"/>
              <a:buFont typeface="Arial"/>
              <a:buNone/>
            </a:pPr>
            <a:r>
              <a:rPr lang="en">
                <a:solidFill>
                  <a:schemeClr val="dk1"/>
                </a:solidFill>
              </a:rPr>
              <a:t>وهكذا يصبح جانب </a:t>
            </a:r>
            <a:r>
              <a:rPr lang="en" b="1">
                <a:solidFill>
                  <a:schemeClr val="dk1"/>
                </a:solidFill>
              </a:rPr>
              <a:t>n موجباً</a:t>
            </a:r>
            <a:r>
              <a:rPr lang="en">
                <a:solidFill>
                  <a:schemeClr val="dk1"/>
                </a:solidFill>
              </a:rPr>
              <a:t> وجانب </a:t>
            </a:r>
            <a:r>
              <a:rPr lang="en" b="1">
                <a:solidFill>
                  <a:schemeClr val="dk1"/>
                </a:solidFill>
              </a:rPr>
              <a:t>p سالباً</a:t>
            </a:r>
            <a:r>
              <a:rPr lang="en">
                <a:solidFill>
                  <a:schemeClr val="dk1"/>
                </a:solidFill>
              </a:rPr>
              <a:t>.</a:t>
            </a:r>
            <a:endParaRPr>
              <a:solidFill>
                <a:schemeClr val="dk1"/>
              </a:solidFill>
            </a:endParaRPr>
          </a:p>
          <a:p>
            <a:pPr marL="0" lvl="0" indent="0" algn="r" rtl="1">
              <a:spcBef>
                <a:spcPts val="1200"/>
              </a:spcBef>
              <a:spcAft>
                <a:spcPts val="1200"/>
              </a:spcAft>
              <a:buClr>
                <a:schemeClr val="dk1"/>
              </a:buClr>
              <a:buSzPts val="1100"/>
              <a:buFont typeface="Arial"/>
              <a:buNone/>
            </a:pPr>
            <a:r>
              <a:rPr lang="en">
                <a:solidFill>
                  <a:schemeClr val="dk1"/>
                </a:solidFill>
              </a:rPr>
              <a:t>في وصلة </a:t>
            </a:r>
            <a:r>
              <a:rPr lang="en" b="1">
                <a:solidFill>
                  <a:schemeClr val="dk1"/>
                </a:solidFill>
              </a:rPr>
              <a:t>p–n غير منحازة</a:t>
            </a:r>
            <a:r>
              <a:rPr lang="en">
                <a:solidFill>
                  <a:schemeClr val="dk1"/>
                </a:solidFill>
              </a:rPr>
              <a:t> (أي دون جهد خارجي)، يكون التيار الكلي صفراً، ليس لأن تياري الانتشار والانجراف معدومان، بل لأنهما يتوازنان تماماً. وبذلك تكون حالة التوازن </a:t>
            </a:r>
            <a:r>
              <a:rPr lang="en" b="1">
                <a:solidFill>
                  <a:schemeClr val="dk1"/>
                </a:solidFill>
              </a:rPr>
              <a:t>ديناميكية</a:t>
            </a:r>
            <a:r>
              <a:rPr lang="en">
                <a:solidFill>
                  <a:schemeClr val="dk1"/>
                </a:solidFill>
              </a:rPr>
              <a:t> لا </a:t>
            </a:r>
            <a:r>
              <a:rPr lang="en" b="1">
                <a:solidFill>
                  <a:schemeClr val="dk1"/>
                </a:solidFill>
              </a:rPr>
              <a:t>ساكنة</a:t>
            </a:r>
            <a:r>
              <a:rPr lang="en">
                <a:solidFill>
                  <a:schemeClr val="dk1"/>
                </a:solidFill>
              </a:rPr>
              <a:t>.</a:t>
            </a:r>
            <a:endParaRPr sz="23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3"/>
          <p:cNvSpPr txBox="1">
            <a:spLocks noGrp="1"/>
          </p:cNvSpPr>
          <p:nvPr>
            <p:ph type="body" idx="1"/>
          </p:nvPr>
        </p:nvSpPr>
        <p:spPr>
          <a:xfrm>
            <a:off x="311700" y="253025"/>
            <a:ext cx="8520600" cy="46386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1600">
                <a:solidFill>
                  <a:schemeClr val="dk1"/>
                </a:solidFill>
              </a:rPr>
              <a:t>التوازن في الوصلة يتكون من </a:t>
            </a:r>
            <a:r>
              <a:rPr lang="en" sz="1600" b="1">
                <a:solidFill>
                  <a:schemeClr val="dk1"/>
                </a:solidFill>
              </a:rPr>
              <a:t>أربعة تيارات أساسية</a:t>
            </a:r>
            <a:endParaRPr sz="1600">
              <a:solidFill>
                <a:schemeClr val="dk1"/>
              </a:solidFill>
            </a:endParaRPr>
          </a:p>
          <a:p>
            <a:pPr marL="0" lvl="0" indent="0" algn="r" rtl="1">
              <a:spcBef>
                <a:spcPts val="1200"/>
              </a:spcBef>
              <a:spcAft>
                <a:spcPts val="1200"/>
              </a:spcAft>
              <a:buNone/>
            </a:pPr>
            <a:endParaRPr sz="1600">
              <a:solidFill>
                <a:schemeClr val="dk1"/>
              </a:solidFill>
            </a:endParaRPr>
          </a:p>
        </p:txBody>
      </p:sp>
      <p:pic>
        <p:nvPicPr>
          <p:cNvPr id="302" name="Google Shape;302;p53"/>
          <p:cNvPicPr preferRelativeResize="0"/>
          <p:nvPr/>
        </p:nvPicPr>
        <p:blipFill>
          <a:blip r:embed="rId3">
            <a:alphaModFix/>
          </a:blip>
          <a:stretch>
            <a:fillRect/>
          </a:stretch>
        </p:blipFill>
        <p:spPr>
          <a:xfrm>
            <a:off x="0" y="1119799"/>
            <a:ext cx="9144001" cy="290390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4"/>
          <p:cNvSpPr txBox="1">
            <a:spLocks noGrp="1"/>
          </p:cNvSpPr>
          <p:nvPr>
            <p:ph type="body" idx="1"/>
          </p:nvPr>
        </p:nvSpPr>
        <p:spPr>
          <a:xfrm>
            <a:off x="311700" y="280300"/>
            <a:ext cx="8520600" cy="458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08" name="Google Shape;308;p54"/>
          <p:cNvPicPr preferRelativeResize="0"/>
          <p:nvPr/>
        </p:nvPicPr>
        <p:blipFill>
          <a:blip r:embed="rId3">
            <a:alphaModFix/>
          </a:blip>
          <a:stretch>
            <a:fillRect/>
          </a:stretch>
        </p:blipFill>
        <p:spPr>
          <a:xfrm>
            <a:off x="0" y="361264"/>
            <a:ext cx="9143999" cy="442097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5"/>
          <p:cNvSpPr txBox="1">
            <a:spLocks noGrp="1"/>
          </p:cNvSpPr>
          <p:nvPr>
            <p:ph type="body" idx="1"/>
          </p:nvPr>
        </p:nvSpPr>
        <p:spPr>
          <a:xfrm>
            <a:off x="311700" y="239375"/>
            <a:ext cx="8520600" cy="4707000"/>
          </a:xfrm>
          <a:prstGeom prst="rect">
            <a:avLst/>
          </a:prstGeom>
        </p:spPr>
        <p:txBody>
          <a:bodyPr spcFirstLastPara="1" wrap="square" lIns="91425" tIns="91425" rIns="91425" bIns="91425" anchor="t" anchorCtr="0">
            <a:normAutofit fontScale="92500" lnSpcReduction="10000"/>
          </a:bodyPr>
          <a:lstStyle/>
          <a:p>
            <a:pPr marL="0" lvl="0" indent="0" algn="r" rtl="1">
              <a:spcBef>
                <a:spcPts val="0"/>
              </a:spcBef>
              <a:spcAft>
                <a:spcPts val="0"/>
              </a:spcAft>
              <a:buNone/>
            </a:pPr>
            <a:r>
              <a:rPr lang="en"/>
              <a:t>تركيز الحوامل intrinsic carrier concentration هو كمية تعتمد على درجة الحرارة وتُعد خاصية مميّزة لأي شبه موصل. وهو…</a:t>
            </a:r>
            <a:endParaRPr/>
          </a:p>
          <a:p>
            <a:pPr marL="0" lvl="0" indent="0" algn="r" rtl="1">
              <a:spcBef>
                <a:spcPts val="1200"/>
              </a:spcBef>
              <a:spcAft>
                <a:spcPts val="0"/>
              </a:spcAft>
              <a:buNone/>
            </a:pPr>
            <a:endParaRPr/>
          </a:p>
          <a:p>
            <a:pPr marL="0" lvl="0" indent="0" algn="r" rtl="1">
              <a:spcBef>
                <a:spcPts val="1200"/>
              </a:spcBef>
              <a:spcAft>
                <a:spcPts val="0"/>
              </a:spcAft>
              <a:buNone/>
            </a:pPr>
            <a:endParaRPr sz="2100"/>
          </a:p>
          <a:p>
            <a:pPr marL="0" lvl="0" indent="0" algn="r" rtl="1">
              <a:spcBef>
                <a:spcPts val="1200"/>
              </a:spcBef>
              <a:spcAft>
                <a:spcPts val="0"/>
              </a:spcAft>
              <a:buClr>
                <a:schemeClr val="dk1"/>
              </a:buClr>
              <a:buSzPct val="61111"/>
              <a:buFont typeface="Arial"/>
              <a:buNone/>
            </a:pPr>
            <a:r>
              <a:rPr lang="en">
                <a:solidFill>
                  <a:schemeClr val="dk1"/>
                </a:solidFill>
              </a:rPr>
              <a:t>يمكن حساب الثابت </a:t>
            </a:r>
            <a:r>
              <a:rPr lang="en" b="1">
                <a:solidFill>
                  <a:schemeClr val="dk1"/>
                </a:solidFill>
              </a:rPr>
              <a:t>B</a:t>
            </a:r>
            <a:r>
              <a:rPr lang="en">
                <a:solidFill>
                  <a:schemeClr val="dk1"/>
                </a:solidFill>
              </a:rPr>
              <a:t> من خلال معرفة الكتل الفعّالة لكل من الإلكترونات والفجوات في شبه الموصل المعني. عادةً لا نجد جداول تحتوي قيمًا مختلفة لـ </a:t>
            </a:r>
            <a:r>
              <a:rPr lang="en" b="1">
                <a:solidFill>
                  <a:schemeClr val="dk1"/>
                </a:solidFill>
              </a:rPr>
              <a:t>B</a:t>
            </a:r>
            <a:r>
              <a:rPr lang="en">
                <a:solidFill>
                  <a:schemeClr val="dk1"/>
                </a:solidFill>
              </a:rPr>
              <a:t>، بل نجد جداول لقيم </a:t>
            </a:r>
            <a:r>
              <a:rPr lang="en" b="1">
                <a:solidFill>
                  <a:schemeClr val="dk1"/>
                </a:solidFill>
              </a:rPr>
              <a:t>تركيز الحوامل الذاتية n</a:t>
            </a:r>
            <a:r>
              <a:rPr lang="en" b="1" baseline="-25000">
                <a:solidFill>
                  <a:schemeClr val="dk1"/>
                </a:solidFill>
              </a:rPr>
              <a:t>i</a:t>
            </a:r>
            <a:r>
              <a:rPr lang="en" b="1">
                <a:solidFill>
                  <a:schemeClr val="dk1"/>
                </a:solidFill>
              </a:rPr>
              <a:t>​</a:t>
            </a:r>
            <a:r>
              <a:rPr lang="en">
                <a:solidFill>
                  <a:schemeClr val="dk1"/>
                </a:solidFill>
              </a:rPr>
              <a:t> لمادة شبه الموصل عند درجة حرارة معيّنة. ومن هذه القيم يمكن حساب </a:t>
            </a:r>
            <a:r>
              <a:rPr lang="en" b="1">
                <a:solidFill>
                  <a:schemeClr val="dk1"/>
                </a:solidFill>
              </a:rPr>
              <a:t>B</a:t>
            </a:r>
            <a:r>
              <a:rPr lang="en">
                <a:solidFill>
                  <a:schemeClr val="dk1"/>
                </a:solidFill>
              </a:rPr>
              <a:t>، ثم استخدامه لإيجاد قيم n</a:t>
            </a:r>
            <a:r>
              <a:rPr lang="en" baseline="-25000">
                <a:solidFill>
                  <a:schemeClr val="dk1"/>
                </a:solidFill>
              </a:rPr>
              <a:t>i</a:t>
            </a:r>
            <a:r>
              <a:rPr lang="en">
                <a:solidFill>
                  <a:schemeClr val="dk1"/>
                </a:solidFill>
              </a:rPr>
              <a:t>​ عند درجات حرارة مختلفة.</a:t>
            </a:r>
            <a:endParaRPr>
              <a:solidFill>
                <a:schemeClr val="dk1"/>
              </a:solidFill>
            </a:endParaRPr>
          </a:p>
          <a:p>
            <a:pPr marL="0" lvl="0" indent="0" algn="r" rtl="1">
              <a:spcBef>
                <a:spcPts val="1200"/>
              </a:spcBef>
              <a:spcAft>
                <a:spcPts val="0"/>
              </a:spcAft>
              <a:buClr>
                <a:schemeClr val="dk1"/>
              </a:buClr>
              <a:buSzPct val="61111"/>
              <a:buFont typeface="Arial"/>
              <a:buNone/>
            </a:pPr>
            <a:r>
              <a:rPr lang="en">
                <a:solidFill>
                  <a:schemeClr val="dk1"/>
                </a:solidFill>
              </a:rPr>
              <a:t>القيم الشائعة لـ n</a:t>
            </a:r>
            <a:r>
              <a:rPr lang="en" baseline="-25000">
                <a:solidFill>
                  <a:schemeClr val="dk1"/>
                </a:solidFill>
              </a:rPr>
              <a:t>i</a:t>
            </a:r>
            <a:r>
              <a:rPr lang="en">
                <a:solidFill>
                  <a:schemeClr val="dk1"/>
                </a:solidFill>
              </a:rPr>
              <a:t>​ عند درجة حرارة </a:t>
            </a:r>
            <a:r>
              <a:rPr lang="en" b="1">
                <a:solidFill>
                  <a:schemeClr val="dk1"/>
                </a:solidFill>
              </a:rPr>
              <a:t>300 K</a:t>
            </a:r>
            <a:r>
              <a:rPr lang="en">
                <a:solidFill>
                  <a:schemeClr val="dk1"/>
                </a:solidFill>
              </a:rPr>
              <a:t> هي:</a:t>
            </a:r>
            <a:endParaRPr>
              <a:solidFill>
                <a:schemeClr val="dk1"/>
              </a:solidFill>
            </a:endParaRPr>
          </a:p>
          <a:p>
            <a:pPr marL="457200" lvl="0" indent="-334327" algn="r" rtl="1">
              <a:spcBef>
                <a:spcPts val="1200"/>
              </a:spcBef>
              <a:spcAft>
                <a:spcPts val="0"/>
              </a:spcAft>
              <a:buClr>
                <a:schemeClr val="dk1"/>
              </a:buClr>
              <a:buSzPct val="100000"/>
              <a:buChar char="●"/>
            </a:pPr>
            <a:r>
              <a:rPr lang="en" b="1">
                <a:solidFill>
                  <a:schemeClr val="dk1"/>
                </a:solidFill>
              </a:rPr>
              <a:t>10 × 10¹⁰ cm⁻³</a:t>
            </a:r>
            <a:r>
              <a:rPr lang="en">
                <a:solidFill>
                  <a:schemeClr val="dk1"/>
                </a:solidFill>
              </a:rPr>
              <a:t> للسيليكون</a:t>
            </a:r>
            <a:br>
              <a:rPr lang="en">
                <a:solidFill>
                  <a:schemeClr val="dk1"/>
                </a:solidFill>
              </a:rPr>
            </a:br>
            <a:endParaRPr>
              <a:solidFill>
                <a:schemeClr val="dk1"/>
              </a:solidFill>
            </a:endParaRPr>
          </a:p>
          <a:p>
            <a:pPr marL="457200" lvl="0" indent="-334327" algn="r" rtl="1">
              <a:spcBef>
                <a:spcPts val="0"/>
              </a:spcBef>
              <a:spcAft>
                <a:spcPts val="0"/>
              </a:spcAft>
              <a:buClr>
                <a:schemeClr val="dk1"/>
              </a:buClr>
              <a:buSzPct val="100000"/>
              <a:buChar char="●"/>
            </a:pPr>
            <a:r>
              <a:rPr lang="en" b="1">
                <a:solidFill>
                  <a:schemeClr val="dk1"/>
                </a:solidFill>
              </a:rPr>
              <a:t>2.5 × 10¹³ cm⁻³</a:t>
            </a:r>
            <a:r>
              <a:rPr lang="en">
                <a:solidFill>
                  <a:schemeClr val="dk1"/>
                </a:solidFill>
              </a:rPr>
              <a:t> للجرمانيوم</a:t>
            </a:r>
            <a:br>
              <a:rPr lang="en">
                <a:solidFill>
                  <a:schemeClr val="dk1"/>
                </a:solidFill>
              </a:rPr>
            </a:br>
            <a:r>
              <a:rPr lang="en">
                <a:solidFill>
                  <a:schemeClr val="dk1"/>
                </a:solidFill>
              </a:rPr>
              <a:t>إجمالي التيار </a:t>
            </a:r>
            <a:r>
              <a:rPr lang="en" b="1">
                <a:solidFill>
                  <a:schemeClr val="dk1"/>
                </a:solidFill>
              </a:rPr>
              <a:t>j</a:t>
            </a:r>
            <a:r>
              <a:rPr lang="en">
                <a:solidFill>
                  <a:schemeClr val="dk1"/>
                </a:solidFill>
              </a:rPr>
              <a:t> هو مجموع تيار الإلكترونات وتيار الفجوات، ويجب أن يكون مساوياً للصفر لأنه لا توجد دارة خارجية موصولة بالجهاز.</a:t>
            </a:r>
            <a:endParaRPr>
              <a:solidFill>
                <a:schemeClr val="dk1"/>
              </a:solidFill>
            </a:endParaRPr>
          </a:p>
          <a:p>
            <a:pPr marL="0" lvl="0" indent="0" algn="r" rtl="1">
              <a:spcBef>
                <a:spcPts val="1200"/>
              </a:spcBef>
              <a:spcAft>
                <a:spcPts val="1200"/>
              </a:spcAft>
              <a:buNone/>
            </a:pPr>
            <a:endParaRPr/>
          </a:p>
        </p:txBody>
      </p:sp>
      <p:pic>
        <p:nvPicPr>
          <p:cNvPr id="314" name="Google Shape;314;p55"/>
          <p:cNvPicPr preferRelativeResize="0"/>
          <p:nvPr/>
        </p:nvPicPr>
        <p:blipFill>
          <a:blip r:embed="rId3">
            <a:alphaModFix/>
          </a:blip>
          <a:stretch>
            <a:fillRect/>
          </a:stretch>
        </p:blipFill>
        <p:spPr>
          <a:xfrm>
            <a:off x="1252525" y="946650"/>
            <a:ext cx="6638925" cy="876300"/>
          </a:xfrm>
          <a:prstGeom prst="rect">
            <a:avLst/>
          </a:prstGeom>
          <a:noFill/>
          <a:ln>
            <a:noFill/>
          </a:ln>
        </p:spPr>
      </p:pic>
      <p:pic>
        <p:nvPicPr>
          <p:cNvPr id="315" name="Google Shape;315;p55"/>
          <p:cNvPicPr preferRelativeResize="0"/>
          <p:nvPr/>
        </p:nvPicPr>
        <p:blipFill>
          <a:blip r:embed="rId4">
            <a:alphaModFix/>
          </a:blip>
          <a:stretch>
            <a:fillRect/>
          </a:stretch>
        </p:blipFill>
        <p:spPr>
          <a:xfrm>
            <a:off x="1431075" y="4336775"/>
            <a:ext cx="5981700" cy="6096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6"/>
          <p:cNvSpPr txBox="1">
            <a:spLocks noGrp="1"/>
          </p:cNvSpPr>
          <p:nvPr>
            <p:ph type="body" idx="1"/>
          </p:nvPr>
        </p:nvSpPr>
        <p:spPr>
          <a:xfrm>
            <a:off x="311700" y="253025"/>
            <a:ext cx="8520600" cy="4315800"/>
          </a:xfrm>
          <a:prstGeom prst="rect">
            <a:avLst/>
          </a:prstGeom>
        </p:spPr>
        <p:txBody>
          <a:bodyPr spcFirstLastPara="1" wrap="square" lIns="91425" tIns="91425" rIns="91425" bIns="91425" anchor="t" anchorCtr="0">
            <a:normAutofit fontScale="92500" lnSpcReduction="10000"/>
          </a:bodyPr>
          <a:lstStyle/>
          <a:p>
            <a:pPr marL="0" lvl="0" indent="0" algn="r" rtl="1">
              <a:spcBef>
                <a:spcPts val="1200"/>
              </a:spcBef>
              <a:spcAft>
                <a:spcPts val="0"/>
              </a:spcAft>
              <a:buNone/>
            </a:pPr>
            <a:r>
              <a:rPr lang="en" sz="1400">
                <a:solidFill>
                  <a:schemeClr val="dk1"/>
                </a:solidFill>
              </a:rPr>
              <a:t>يمكن تحقيق هذه المعادلة إمّا بجعل</a:t>
            </a:r>
            <a:endParaRPr sz="1400">
              <a:solidFill>
                <a:schemeClr val="dk1"/>
              </a:solidFill>
            </a:endParaRPr>
          </a:p>
          <a:p>
            <a:pPr marL="0" lvl="0" indent="0" algn="l" rtl="0">
              <a:spcBef>
                <a:spcPts val="1200"/>
              </a:spcBef>
              <a:spcAft>
                <a:spcPts val="0"/>
              </a:spcAft>
              <a:buClr>
                <a:schemeClr val="dk1"/>
              </a:buClr>
              <a:buSzPts val="1100"/>
              <a:buFont typeface="Arial"/>
              <a:buNone/>
            </a:pPr>
            <a:r>
              <a:rPr lang="en" sz="1400">
                <a:solidFill>
                  <a:schemeClr val="dk1"/>
                </a:solidFill>
              </a:rPr>
              <a:t/>
            </a:r>
            <a:br>
              <a:rPr lang="en" sz="1400">
                <a:solidFill>
                  <a:schemeClr val="dk1"/>
                </a:solidFill>
              </a:rPr>
            </a:br>
            <a:r>
              <a:rPr lang="en" sz="1400">
                <a:solidFill>
                  <a:schemeClr val="dk1"/>
                </a:solidFill>
              </a:rPr>
              <a:t> j</a:t>
            </a:r>
            <a:r>
              <a:rPr lang="en" sz="1400" baseline="-25000">
                <a:solidFill>
                  <a:schemeClr val="dk1"/>
                </a:solidFill>
              </a:rPr>
              <a:t>n</a:t>
            </a:r>
            <a:r>
              <a:rPr lang="en" sz="1400">
                <a:solidFill>
                  <a:schemeClr val="dk1"/>
                </a:solidFill>
              </a:rPr>
              <a:t>=−j</a:t>
            </a:r>
            <a:r>
              <a:rPr lang="en" sz="1400" baseline="-25000">
                <a:solidFill>
                  <a:schemeClr val="dk1"/>
                </a:solidFill>
              </a:rPr>
              <a:t>p</a:t>
            </a:r>
            <a:r>
              <a:rPr lang="en" sz="1400">
                <a:solidFill>
                  <a:schemeClr val="dk1"/>
                </a:solidFill>
              </a:rPr>
              <a:t>≠ 0  </a:t>
            </a:r>
            <a:br>
              <a:rPr lang="en" sz="1400">
                <a:solidFill>
                  <a:schemeClr val="dk1"/>
                </a:solidFill>
              </a:rPr>
            </a:br>
            <a:r>
              <a:rPr lang="en" sz="1400">
                <a:solidFill>
                  <a:schemeClr val="dk1"/>
                </a:solidFill>
              </a:rPr>
              <a:t> أو</a:t>
            </a:r>
            <a:br>
              <a:rPr lang="en" sz="1400">
                <a:solidFill>
                  <a:schemeClr val="dk1"/>
                </a:solidFill>
              </a:rPr>
            </a:br>
            <a:r>
              <a:rPr lang="en" sz="1400">
                <a:solidFill>
                  <a:schemeClr val="dk1"/>
                </a:solidFill>
              </a:rPr>
              <a:t> j</a:t>
            </a:r>
            <a:r>
              <a:rPr lang="en" sz="1400" baseline="-25000">
                <a:solidFill>
                  <a:schemeClr val="dk1"/>
                </a:solidFill>
              </a:rPr>
              <a:t>n </a:t>
            </a:r>
            <a:r>
              <a:rPr lang="en" sz="1400">
                <a:solidFill>
                  <a:schemeClr val="dk1"/>
                </a:solidFill>
              </a:rPr>
              <a:t>= j</a:t>
            </a:r>
            <a:r>
              <a:rPr lang="en" sz="1400" baseline="-25000">
                <a:solidFill>
                  <a:schemeClr val="dk1"/>
                </a:solidFill>
              </a:rPr>
              <a:t>p </a:t>
            </a:r>
            <a:r>
              <a:rPr lang="en" sz="1400">
                <a:solidFill>
                  <a:schemeClr val="dk1"/>
                </a:solidFill>
              </a:rPr>
              <a:t>= 0.</a:t>
            </a:r>
            <a:endParaRPr sz="1400">
              <a:solidFill>
                <a:schemeClr val="dk1"/>
              </a:solidFill>
            </a:endParaRPr>
          </a:p>
          <a:p>
            <a:pPr marL="0" lvl="0" indent="0" algn="r" rtl="1">
              <a:spcBef>
                <a:spcPts val="1200"/>
              </a:spcBef>
              <a:spcAft>
                <a:spcPts val="0"/>
              </a:spcAft>
              <a:buClr>
                <a:schemeClr val="dk1"/>
              </a:buClr>
              <a:buSzPts val="1100"/>
              <a:buFont typeface="Arial"/>
              <a:buNone/>
            </a:pPr>
            <a:r>
              <a:rPr lang="en" sz="1400">
                <a:solidFill>
                  <a:schemeClr val="dk1"/>
                </a:solidFill>
              </a:rPr>
              <a:t>لكن إذا كان أيٌّ من التيارين غير صفري، فستتراكم الفجوات أو الإلكترونات في أحد جانبي الوصلة، وهي حالة لا يمكن أن تستمر لفترة زمنية ملحوظة. لذلك يجب أن يكون </a:t>
            </a:r>
            <a:r>
              <a:rPr lang="en" sz="1400" b="1">
                <a:solidFill>
                  <a:schemeClr val="dk1"/>
                </a:solidFill>
              </a:rPr>
              <a:t>كل تيار من التيارين مساوياً للصفر بشكل منفصل</a:t>
            </a:r>
            <a:r>
              <a:rPr lang="en" sz="1400">
                <a:solidFill>
                  <a:schemeClr val="dk1"/>
                </a:solidFill>
              </a:rPr>
              <a:t>.</a:t>
            </a:r>
            <a:endParaRPr sz="1400">
              <a:solidFill>
                <a:schemeClr val="dk1"/>
              </a:solidFill>
            </a:endParaRPr>
          </a:p>
          <a:p>
            <a:pPr marL="0" lvl="0" indent="0" algn="r" rtl="1">
              <a:spcBef>
                <a:spcPts val="1200"/>
              </a:spcBef>
              <a:spcAft>
                <a:spcPts val="0"/>
              </a:spcAft>
              <a:buClr>
                <a:schemeClr val="dk1"/>
              </a:buClr>
              <a:buSzPts val="1100"/>
              <a:buFont typeface="Arial"/>
              <a:buNone/>
            </a:pPr>
            <a:r>
              <a:rPr lang="en" sz="1400">
                <a:solidFill>
                  <a:schemeClr val="dk1"/>
                </a:solidFill>
              </a:rPr>
              <a:t>بمعنى آخر:</a:t>
            </a:r>
            <a:endParaRPr sz="1400">
              <a:solidFill>
                <a:schemeClr val="dk1"/>
              </a:solidFill>
            </a:endParaRPr>
          </a:p>
          <a:p>
            <a:pPr marL="457200" lvl="0" indent="-317500" algn="r" rtl="1">
              <a:spcBef>
                <a:spcPts val="1200"/>
              </a:spcBef>
              <a:spcAft>
                <a:spcPts val="0"/>
              </a:spcAft>
              <a:buClr>
                <a:schemeClr val="dk1"/>
              </a:buClr>
              <a:buSzPts val="1400"/>
              <a:buChar char="●"/>
            </a:pPr>
            <a:r>
              <a:rPr lang="en" sz="1400">
                <a:solidFill>
                  <a:schemeClr val="dk1"/>
                </a:solidFill>
              </a:rPr>
              <a:t>يجب أن يكون </a:t>
            </a:r>
            <a:r>
              <a:rPr lang="en" sz="1400" b="1">
                <a:solidFill>
                  <a:schemeClr val="dk1"/>
                </a:solidFill>
              </a:rPr>
              <a:t>تيار الانجراف للفجوات</a:t>
            </a:r>
            <a:r>
              <a:rPr lang="en" sz="1400">
                <a:solidFill>
                  <a:schemeClr val="dk1"/>
                </a:solidFill>
              </a:rPr>
              <a:t> مساوياً تماماً </a:t>
            </a:r>
            <a:r>
              <a:rPr lang="en" sz="1400" b="1">
                <a:solidFill>
                  <a:schemeClr val="dk1"/>
                </a:solidFill>
              </a:rPr>
              <a:t>لتيار الانتشار</a:t>
            </a:r>
            <a:r>
              <a:rPr lang="en" sz="1400">
                <a:solidFill>
                  <a:schemeClr val="dk1"/>
                </a:solidFill>
              </a:rPr>
              <a:t> الخاص بها عند حالة التوازن.</a:t>
            </a:r>
            <a:br>
              <a:rPr lang="en" sz="1400">
                <a:solidFill>
                  <a:schemeClr val="dk1"/>
                </a:solidFill>
              </a:rPr>
            </a:br>
            <a:endParaRPr sz="1400">
              <a:solidFill>
                <a:schemeClr val="dk1"/>
              </a:solidFill>
            </a:endParaRPr>
          </a:p>
          <a:p>
            <a:pPr marL="457200" lvl="0" indent="-317500" algn="r" rtl="1">
              <a:spcBef>
                <a:spcPts val="0"/>
              </a:spcBef>
              <a:spcAft>
                <a:spcPts val="0"/>
              </a:spcAft>
              <a:buClr>
                <a:schemeClr val="dk1"/>
              </a:buClr>
              <a:buSzPts val="1400"/>
              <a:buChar char="●"/>
            </a:pPr>
            <a:r>
              <a:rPr lang="en" sz="1400">
                <a:solidFill>
                  <a:schemeClr val="dk1"/>
                </a:solidFill>
              </a:rPr>
              <a:t>وينطبق الأمر نفسه على الإلكترونات.</a:t>
            </a:r>
            <a:br>
              <a:rPr lang="en" sz="1400">
                <a:solidFill>
                  <a:schemeClr val="dk1"/>
                </a:solidFill>
              </a:rPr>
            </a:br>
            <a:endParaRPr sz="1400">
              <a:solidFill>
                <a:schemeClr val="dk1"/>
              </a:solidFill>
            </a:endParaRPr>
          </a:p>
          <a:p>
            <a:pPr marL="0" lvl="0" indent="0" algn="r" rtl="1">
              <a:spcBef>
                <a:spcPts val="1200"/>
              </a:spcBef>
              <a:spcAft>
                <a:spcPts val="1200"/>
              </a:spcAft>
              <a:buNone/>
            </a:pPr>
            <a:r>
              <a:rPr lang="en" sz="1400">
                <a:solidFill>
                  <a:schemeClr val="dk1"/>
                </a:solidFill>
              </a:rPr>
              <a:t>ولإيجاد مقدار </a:t>
            </a:r>
            <a:r>
              <a:rPr lang="en" sz="1400" b="1">
                <a:solidFill>
                  <a:schemeClr val="dk1"/>
                </a:solidFill>
              </a:rPr>
              <a:t>جهد التلامس (Contact Potential)</a:t>
            </a:r>
            <a:r>
              <a:rPr lang="en" sz="1400">
                <a:solidFill>
                  <a:schemeClr val="dk1"/>
                </a:solidFill>
              </a:rPr>
              <a:t> يتم حل إحدى المعادلات السابقة.</a:t>
            </a:r>
            <a:br>
              <a:rPr lang="en" sz="1400">
                <a:solidFill>
                  <a:schemeClr val="dk1"/>
                </a:solidFill>
              </a:rPr>
            </a:br>
            <a:r>
              <a:rPr lang="en" sz="1400">
                <a:solidFill>
                  <a:schemeClr val="dk1"/>
                </a:solidFill>
              </a:rPr>
              <a:t> ولنأخذ على سبيل المثال </a:t>
            </a:r>
            <a:r>
              <a:rPr lang="en" sz="1400" b="1">
                <a:solidFill>
                  <a:schemeClr val="dk1"/>
                </a:solidFill>
              </a:rPr>
              <a:t>تيار الفجوات</a:t>
            </a:r>
            <a:r>
              <a:rPr lang="en" sz="1400">
                <a:solidFill>
                  <a:schemeClr val="dk1"/>
                </a:solidFill>
              </a:rPr>
              <a:t>.</a:t>
            </a:r>
            <a:endParaRPr sz="21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7"/>
          <p:cNvSpPr txBox="1">
            <a:spLocks noGrp="1"/>
          </p:cNvSpPr>
          <p:nvPr>
            <p:ph type="body" idx="1"/>
          </p:nvPr>
        </p:nvSpPr>
        <p:spPr>
          <a:xfrm>
            <a:off x="311700" y="89300"/>
            <a:ext cx="8520600" cy="488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r" rtl="1">
              <a:spcBef>
                <a:spcPts val="1200"/>
              </a:spcBef>
              <a:spcAft>
                <a:spcPts val="1200"/>
              </a:spcAft>
              <a:buNone/>
            </a:pPr>
            <a:endParaRPr/>
          </a:p>
        </p:txBody>
      </p:sp>
      <p:pic>
        <p:nvPicPr>
          <p:cNvPr id="326" name="Google Shape;326;p57"/>
          <p:cNvPicPr preferRelativeResize="0"/>
          <p:nvPr/>
        </p:nvPicPr>
        <p:blipFill>
          <a:blip r:embed="rId3">
            <a:alphaModFix/>
          </a:blip>
          <a:stretch>
            <a:fillRect/>
          </a:stretch>
        </p:blipFill>
        <p:spPr>
          <a:xfrm>
            <a:off x="1539275" y="179150"/>
            <a:ext cx="6714650" cy="796950"/>
          </a:xfrm>
          <a:prstGeom prst="rect">
            <a:avLst/>
          </a:prstGeom>
          <a:noFill/>
          <a:ln>
            <a:noFill/>
          </a:ln>
        </p:spPr>
      </p:pic>
      <p:pic>
        <p:nvPicPr>
          <p:cNvPr id="327" name="Google Shape;327;p57"/>
          <p:cNvPicPr preferRelativeResize="0"/>
          <p:nvPr/>
        </p:nvPicPr>
        <p:blipFill>
          <a:blip r:embed="rId4">
            <a:alphaModFix/>
          </a:blip>
          <a:stretch>
            <a:fillRect/>
          </a:stretch>
        </p:blipFill>
        <p:spPr>
          <a:xfrm>
            <a:off x="152400" y="1311711"/>
            <a:ext cx="9144001" cy="309772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58"/>
          <p:cNvPicPr preferRelativeResize="0"/>
          <p:nvPr/>
        </p:nvPicPr>
        <p:blipFill>
          <a:blip r:embed="rId3">
            <a:alphaModFix/>
          </a:blip>
          <a:stretch>
            <a:fillRect/>
          </a:stretch>
        </p:blipFill>
        <p:spPr>
          <a:xfrm>
            <a:off x="311700" y="1397500"/>
            <a:ext cx="8520599" cy="2348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59"/>
          <p:cNvPicPr preferRelativeResize="0"/>
          <p:nvPr/>
        </p:nvPicPr>
        <p:blipFill>
          <a:blip r:embed="rId3">
            <a:alphaModFix/>
          </a:blip>
          <a:stretch>
            <a:fillRect/>
          </a:stretch>
        </p:blipFill>
        <p:spPr>
          <a:xfrm>
            <a:off x="2213138" y="206975"/>
            <a:ext cx="4717733" cy="483870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0"/>
          <p:cNvSpPr txBox="1">
            <a:spLocks noGrp="1"/>
          </p:cNvSpPr>
          <p:nvPr>
            <p:ph type="body" idx="1"/>
          </p:nvPr>
        </p:nvSpPr>
        <p:spPr>
          <a:xfrm>
            <a:off x="311700" y="157525"/>
            <a:ext cx="8520600" cy="4884300"/>
          </a:xfrm>
          <a:prstGeom prst="rect">
            <a:avLst/>
          </a:prstGeom>
        </p:spPr>
        <p:txBody>
          <a:bodyPr spcFirstLastPara="1" wrap="square" lIns="91425" tIns="91425" rIns="91425" bIns="91425" anchor="t" anchorCtr="0">
            <a:noAutofit/>
          </a:bodyPr>
          <a:lstStyle/>
          <a:p>
            <a:pPr marL="0" lvl="0" indent="0" algn="r" rtl="1">
              <a:lnSpc>
                <a:spcPct val="100000"/>
              </a:lnSpc>
              <a:spcBef>
                <a:spcPts val="1200"/>
              </a:spcBef>
              <a:spcAft>
                <a:spcPts val="0"/>
              </a:spcAft>
              <a:buClr>
                <a:schemeClr val="dk1"/>
              </a:buClr>
              <a:buSzPts val="1100"/>
              <a:buFont typeface="Arial"/>
              <a:buNone/>
            </a:pPr>
            <a:r>
              <a:rPr lang="en" sz="1600">
                <a:solidFill>
                  <a:schemeClr val="dk1"/>
                </a:solidFill>
              </a:rPr>
              <a:t>لا يمكن قياس </a:t>
            </a:r>
            <a:r>
              <a:rPr lang="en" sz="1600" b="1">
                <a:solidFill>
                  <a:schemeClr val="dk1"/>
                </a:solidFill>
              </a:rPr>
              <a:t>جهد التلامس (Contact Potential)</a:t>
            </a:r>
            <a:r>
              <a:rPr lang="en" sz="1600">
                <a:solidFill>
                  <a:schemeClr val="dk1"/>
                </a:solidFill>
              </a:rPr>
              <a:t> في وصلة p–n باستخدام فولتميتر، لأن الجهود في أي دائرة مغلقة سوف تتلاشى تماماً (ما دامت الدائرة عند درجة حرارة متجانسة). ولو لم تتلاشى هذه الجهود، فإن وصلة p–n ستتمكن من دفع تيار خلال حمل خارجي وتوليد طاقة، وهذا يعني عمل "محرك حراري" يعطي قدرة مفيدة دون فرق درجة حرارة—وهو أمر مستحيل حرارياً.</a:t>
            </a:r>
            <a:endParaRPr sz="1600">
              <a:solidFill>
                <a:schemeClr val="dk1"/>
              </a:solidFill>
            </a:endParaRPr>
          </a:p>
          <a:p>
            <a:pPr marL="0" lvl="0" indent="0" algn="r" rtl="1">
              <a:lnSpc>
                <a:spcPct val="100000"/>
              </a:lnSpc>
              <a:spcBef>
                <a:spcPts val="1200"/>
              </a:spcBef>
              <a:spcAft>
                <a:spcPts val="0"/>
              </a:spcAft>
              <a:buClr>
                <a:schemeClr val="dk1"/>
              </a:buClr>
              <a:buSzPts val="1100"/>
              <a:buFont typeface="Arial"/>
              <a:buNone/>
            </a:pPr>
            <a:r>
              <a:rPr lang="en" sz="1600">
                <a:solidFill>
                  <a:schemeClr val="dk1"/>
                </a:solidFill>
              </a:rPr>
              <a:t>طريقة أخرى لفهم سبب تلاشي الجهود في الدائرة المغلقة هي ملاحظة أن أي توصيل بين طرفَي وصلة p–n يتطلب تكوين </a:t>
            </a:r>
            <a:r>
              <a:rPr lang="en" sz="1600" b="1">
                <a:solidFill>
                  <a:schemeClr val="dk1"/>
                </a:solidFill>
              </a:rPr>
              <a:t>وصلة خارجية</a:t>
            </a:r>
            <a:r>
              <a:rPr lang="en" sz="1600">
                <a:solidFill>
                  <a:schemeClr val="dk1"/>
                </a:solidFill>
              </a:rPr>
              <a:t> إضافية، ويكون جهدها معاكساً لجهد الوصلة الأصلية.</a:t>
            </a:r>
            <a:endParaRPr sz="1600">
              <a:solidFill>
                <a:schemeClr val="dk1"/>
              </a:solidFill>
            </a:endParaRPr>
          </a:p>
          <a:p>
            <a:pPr marL="0" lvl="0" indent="0" algn="r" rtl="1">
              <a:lnSpc>
                <a:spcPct val="100000"/>
              </a:lnSpc>
              <a:spcBef>
                <a:spcPts val="1200"/>
              </a:spcBef>
              <a:spcAft>
                <a:spcPts val="0"/>
              </a:spcAft>
              <a:buClr>
                <a:schemeClr val="dk1"/>
              </a:buClr>
              <a:buSzPts val="1100"/>
              <a:buFont typeface="Arial"/>
              <a:buNone/>
            </a:pPr>
            <a:r>
              <a:rPr lang="en" sz="1600">
                <a:solidFill>
                  <a:schemeClr val="dk1"/>
                </a:solidFill>
              </a:rPr>
              <a:t>يبين الشكل 14.6 وصلة p–n مقصورة بسلك نحاسي. إلى جانب وصلة الجهاز (الدايود)، تظهر وصْلتان خارجيتان:</a:t>
            </a:r>
            <a:endParaRPr sz="1600">
              <a:solidFill>
                <a:schemeClr val="dk1"/>
              </a:solidFill>
            </a:endParaRPr>
          </a:p>
          <a:p>
            <a:pPr marL="457200" lvl="0" indent="-330200" algn="r" rtl="1">
              <a:lnSpc>
                <a:spcPct val="100000"/>
              </a:lnSpc>
              <a:spcBef>
                <a:spcPts val="1200"/>
              </a:spcBef>
              <a:spcAft>
                <a:spcPts val="0"/>
              </a:spcAft>
              <a:buClr>
                <a:schemeClr val="dk1"/>
              </a:buClr>
              <a:buSzPts val="1600"/>
              <a:buChar char="●"/>
            </a:pPr>
            <a:r>
              <a:rPr lang="en" sz="1600">
                <a:solidFill>
                  <a:schemeClr val="dk1"/>
                </a:solidFill>
              </a:rPr>
              <a:t>وصلة بين مادة p والسلك النحاسي،</a:t>
            </a:r>
            <a:br>
              <a:rPr lang="en" sz="1600">
                <a:solidFill>
                  <a:schemeClr val="dk1"/>
                </a:solidFill>
              </a:rPr>
            </a:br>
            <a:endParaRPr sz="1600">
              <a:solidFill>
                <a:schemeClr val="dk1"/>
              </a:solidFill>
            </a:endParaRPr>
          </a:p>
          <a:p>
            <a:pPr marL="457200" lvl="0" indent="-330200" algn="r" rtl="1">
              <a:lnSpc>
                <a:spcPct val="100000"/>
              </a:lnSpc>
              <a:spcBef>
                <a:spcPts val="0"/>
              </a:spcBef>
              <a:spcAft>
                <a:spcPts val="0"/>
              </a:spcAft>
              <a:buClr>
                <a:schemeClr val="dk1"/>
              </a:buClr>
              <a:buSzPts val="1600"/>
              <a:buChar char="●"/>
            </a:pPr>
            <a:r>
              <a:rPr lang="en" sz="1600">
                <a:solidFill>
                  <a:schemeClr val="dk1"/>
                </a:solidFill>
              </a:rPr>
              <a:t>ووصلة بين السلك النحاسي ومادة n.</a:t>
            </a:r>
            <a:br>
              <a:rPr lang="en" sz="1600">
                <a:solidFill>
                  <a:schemeClr val="dk1"/>
                </a:solidFill>
              </a:rPr>
            </a:br>
            <a:endParaRPr sz="1600">
              <a:solidFill>
                <a:schemeClr val="dk1"/>
              </a:solidFill>
            </a:endParaRPr>
          </a:p>
          <a:p>
            <a:pPr marL="0" lvl="0" indent="0" algn="r" rtl="1">
              <a:lnSpc>
                <a:spcPct val="100000"/>
              </a:lnSpc>
              <a:spcBef>
                <a:spcPts val="1200"/>
              </a:spcBef>
              <a:spcAft>
                <a:spcPts val="0"/>
              </a:spcAft>
              <a:buClr>
                <a:schemeClr val="dk1"/>
              </a:buClr>
              <a:buSzPts val="1100"/>
              <a:buFont typeface="Arial"/>
              <a:buNone/>
            </a:pPr>
            <a:r>
              <a:rPr lang="en" sz="1600">
                <a:solidFill>
                  <a:schemeClr val="dk1"/>
                </a:solidFill>
              </a:rPr>
              <a:t>ويوضح الشكل 14.7 طريقة أبسط لعمل قصر للدايود باستخدام سلك مصنوع من نفس مادة جانب p. في هذه الحالة توجد وصلة خارجية واحدة بين سلك p وجانب n. ومن الواضح أن الوصلتين (الوصلة الأصلية والوصلة الخارجية) تمتلكان </a:t>
            </a:r>
            <a:r>
              <a:rPr lang="en" sz="1600" b="1">
                <a:solidFill>
                  <a:schemeClr val="dk1"/>
                </a:solidFill>
              </a:rPr>
              <a:t>جهد تلامس متساوياً ولكنهما متعاكستان</a:t>
            </a:r>
            <a:r>
              <a:rPr lang="en" sz="1600">
                <a:solidFill>
                  <a:schemeClr val="dk1"/>
                </a:solidFill>
              </a:rPr>
              <a:t>، وبالتالي تلغي إحداهما الأخرى.</a:t>
            </a:r>
            <a:endParaRPr sz="1600">
              <a:solidFill>
                <a:schemeClr val="dk1"/>
              </a:solidFill>
            </a:endParaRPr>
          </a:p>
          <a:p>
            <a:pPr marL="0" lvl="0" indent="0" algn="r" rtl="1">
              <a:lnSpc>
                <a:spcPct val="100000"/>
              </a:lnSpc>
              <a:spcBef>
                <a:spcPts val="1200"/>
              </a:spcBef>
              <a:spcAft>
                <a:spcPts val="0"/>
              </a:spcAft>
              <a:buClr>
                <a:schemeClr val="dk1"/>
              </a:buClr>
              <a:buSzPts val="1100"/>
              <a:buFont typeface="Arial"/>
              <a:buNone/>
            </a:pPr>
            <a:r>
              <a:rPr lang="en" sz="1600">
                <a:solidFill>
                  <a:schemeClr val="dk1"/>
                </a:solidFill>
              </a:rPr>
              <a:t>يوضح الشكل 14.8 أن التيار الخارجي يكون صفراً تماماً.</a:t>
            </a:r>
            <a:endParaRPr sz="1600">
              <a:solidFill>
                <a:schemeClr val="dk1"/>
              </a:solidFill>
            </a:endParaRPr>
          </a:p>
          <a:p>
            <a:pPr marL="0" lvl="0" indent="0" algn="r" rtl="1">
              <a:lnSpc>
                <a:spcPct val="100000"/>
              </a:lnSpc>
              <a:spcBef>
                <a:spcPts val="1200"/>
              </a:spcBef>
              <a:spcAft>
                <a:spcPts val="1200"/>
              </a:spcAft>
              <a:buNone/>
            </a:pPr>
            <a:endParaRPr sz="23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61"/>
          <p:cNvPicPr preferRelativeResize="0"/>
          <p:nvPr/>
        </p:nvPicPr>
        <p:blipFill>
          <a:blip r:embed="rId3">
            <a:alphaModFix/>
          </a:blip>
          <a:stretch>
            <a:fillRect/>
          </a:stretch>
        </p:blipFill>
        <p:spPr>
          <a:xfrm>
            <a:off x="1752038" y="152400"/>
            <a:ext cx="5639913"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body" idx="1"/>
          </p:nvPr>
        </p:nvSpPr>
        <p:spPr>
          <a:xfrm>
            <a:off x="311700" y="269850"/>
            <a:ext cx="8520600" cy="42990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Clr>
                <a:schemeClr val="dk1"/>
              </a:buClr>
              <a:buSzPts val="1100"/>
              <a:buFont typeface="Arial"/>
              <a:buNone/>
            </a:pPr>
            <a:r>
              <a:rPr lang="en" sz="2400" b="1">
                <a:solidFill>
                  <a:srgbClr val="980000"/>
                </a:solidFill>
              </a:rPr>
              <a:t>في حالة اشعاع الجسم الاسود (Black Body):</a:t>
            </a:r>
            <a:endParaRPr sz="2400" b="1">
              <a:solidFill>
                <a:srgbClr val="980000"/>
              </a:solidFill>
            </a:endParaRPr>
          </a:p>
          <a:p>
            <a:pPr marL="0" lvl="0" indent="0" algn="r" rtl="1">
              <a:spcBef>
                <a:spcPts val="1200"/>
              </a:spcBef>
              <a:spcAft>
                <a:spcPts val="0"/>
              </a:spcAft>
              <a:buNone/>
            </a:pPr>
            <a:r>
              <a:rPr lang="en" sz="2400">
                <a:solidFill>
                  <a:schemeClr val="dk1"/>
                </a:solidFill>
              </a:rPr>
              <a:t>يُوصف توزيع القدرة الطيفية بمعادلة </a:t>
            </a:r>
            <a:r>
              <a:rPr lang="en" sz="2400" b="1">
                <a:solidFill>
                  <a:schemeClr val="dk1"/>
                </a:solidFill>
              </a:rPr>
              <a:t>بلانك</a:t>
            </a:r>
            <a:r>
              <a:rPr lang="en" sz="2400">
                <a:solidFill>
                  <a:schemeClr val="dk1"/>
                </a:solidFill>
              </a:rPr>
              <a:t>:</a:t>
            </a:r>
            <a:endParaRPr sz="2400">
              <a:solidFill>
                <a:schemeClr val="dk1"/>
              </a:solidFill>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0"/>
              </a:spcAft>
              <a:buNone/>
            </a:pPr>
            <a:r>
              <a:rPr lang="en" sz="2400">
                <a:solidFill>
                  <a:schemeClr val="dk1"/>
                </a:solidFill>
              </a:rPr>
              <a:t>A ثابت</a:t>
            </a:r>
            <a:endParaRPr sz="2400">
              <a:solidFill>
                <a:schemeClr val="dk1"/>
              </a:solidFill>
            </a:endParaRPr>
          </a:p>
          <a:p>
            <a:pPr marL="0" lvl="0" indent="0" algn="r" rtl="1">
              <a:spcBef>
                <a:spcPts val="1200"/>
              </a:spcBef>
              <a:spcAft>
                <a:spcPts val="0"/>
              </a:spcAft>
              <a:buNone/>
            </a:pPr>
            <a:endParaRPr sz="2400">
              <a:solidFill>
                <a:schemeClr val="dk1"/>
              </a:solidFill>
            </a:endParaRPr>
          </a:p>
          <a:p>
            <a:pPr marL="0" lvl="0" indent="0" algn="r" rtl="1">
              <a:spcBef>
                <a:spcPts val="1200"/>
              </a:spcBef>
              <a:spcAft>
                <a:spcPts val="1200"/>
              </a:spcAft>
              <a:buNone/>
            </a:pPr>
            <a:endParaRPr sz="2400">
              <a:solidFill>
                <a:schemeClr val="dk1"/>
              </a:solidFill>
            </a:endParaRPr>
          </a:p>
        </p:txBody>
      </p:sp>
      <p:pic>
        <p:nvPicPr>
          <p:cNvPr id="78" name="Google Shape;78;p17"/>
          <p:cNvPicPr preferRelativeResize="0"/>
          <p:nvPr/>
        </p:nvPicPr>
        <p:blipFill>
          <a:blip r:embed="rId3">
            <a:alphaModFix/>
          </a:blip>
          <a:stretch>
            <a:fillRect/>
          </a:stretch>
        </p:blipFill>
        <p:spPr>
          <a:xfrm>
            <a:off x="1805525" y="1353149"/>
            <a:ext cx="6482850" cy="1119450"/>
          </a:xfrm>
          <a:prstGeom prst="rect">
            <a:avLst/>
          </a:prstGeom>
          <a:noFill/>
          <a:ln>
            <a:noFill/>
          </a:ln>
        </p:spPr>
      </p:pic>
      <p:pic>
        <p:nvPicPr>
          <p:cNvPr id="79" name="Google Shape;79;p17"/>
          <p:cNvPicPr preferRelativeResize="0"/>
          <p:nvPr/>
        </p:nvPicPr>
        <p:blipFill>
          <a:blip r:embed="rId4">
            <a:alphaModFix/>
          </a:blip>
          <a:stretch>
            <a:fillRect/>
          </a:stretch>
        </p:blipFill>
        <p:spPr>
          <a:xfrm>
            <a:off x="1805525" y="3350750"/>
            <a:ext cx="6534775" cy="10111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2"/>
          <p:cNvSpPr txBox="1">
            <a:spLocks noGrp="1"/>
          </p:cNvSpPr>
          <p:nvPr>
            <p:ph type="body" idx="1"/>
          </p:nvPr>
        </p:nvSpPr>
        <p:spPr>
          <a:xfrm>
            <a:off x="311700" y="130225"/>
            <a:ext cx="8520600" cy="4870800"/>
          </a:xfrm>
          <a:prstGeom prst="rect">
            <a:avLst/>
          </a:prstGeom>
        </p:spPr>
        <p:txBody>
          <a:bodyPr spcFirstLastPara="1" wrap="square" lIns="91425" tIns="91425" rIns="91425" bIns="91425" anchor="t" anchorCtr="0">
            <a:normAutofit/>
          </a:bodyPr>
          <a:lstStyle/>
          <a:p>
            <a:pPr marL="0" lvl="0" indent="0" algn="r" rtl="1">
              <a:lnSpc>
                <a:spcPct val="150000"/>
              </a:lnSpc>
              <a:spcBef>
                <a:spcPts val="1200"/>
              </a:spcBef>
              <a:spcAft>
                <a:spcPts val="0"/>
              </a:spcAft>
              <a:buClr>
                <a:schemeClr val="dk1"/>
              </a:buClr>
              <a:buSzPts val="1100"/>
              <a:buFont typeface="Arial"/>
              <a:buNone/>
            </a:pPr>
            <a:r>
              <a:rPr lang="en">
                <a:solidFill>
                  <a:schemeClr val="dk1"/>
                </a:solidFill>
              </a:rPr>
              <a:t>لفهم ما يحدث عند تعريض الدايود للضوء، انظر إلى الشكل 14.10 الذي يوضح الجهد عبر الفوتوديود غير المضاء. القيم المعروضة تخص دايود سيليكون ذو تطعيم متساوٍ في الجانبين (10¹⁸ ذرة مطعّمة لكل سم³). يبلغ </a:t>
            </a:r>
            <a:r>
              <a:rPr lang="en" b="1">
                <a:solidFill>
                  <a:schemeClr val="dk1"/>
                </a:solidFill>
              </a:rPr>
              <a:t>جهد التلامس</a:t>
            </a:r>
            <a:r>
              <a:rPr lang="en">
                <a:solidFill>
                  <a:schemeClr val="dk1"/>
                </a:solidFill>
              </a:rPr>
              <a:t> عند درجة الحرارة المحيطة </a:t>
            </a:r>
            <a:r>
              <a:rPr lang="en" b="1">
                <a:solidFill>
                  <a:schemeClr val="dk1"/>
                </a:solidFill>
              </a:rPr>
              <a:t>0.958 فولت</a:t>
            </a:r>
            <a:r>
              <a:rPr lang="en">
                <a:solidFill>
                  <a:schemeClr val="dk1"/>
                </a:solidFill>
              </a:rPr>
              <a:t>، ويكون جانب </a:t>
            </a:r>
            <a:r>
              <a:rPr lang="en" b="1">
                <a:solidFill>
                  <a:schemeClr val="dk1"/>
                </a:solidFill>
              </a:rPr>
              <a:t>n موجَباً</a:t>
            </a:r>
            <a:r>
              <a:rPr lang="en">
                <a:solidFill>
                  <a:schemeClr val="dk1"/>
                </a:solidFill>
              </a:rPr>
              <a:t> بالنسبة لجانب </a:t>
            </a:r>
            <a:r>
              <a:rPr lang="en" b="1">
                <a:solidFill>
                  <a:schemeClr val="dk1"/>
                </a:solidFill>
              </a:rPr>
              <a:t>p</a:t>
            </a:r>
            <a:r>
              <a:rPr lang="en">
                <a:solidFill>
                  <a:schemeClr val="dk1"/>
                </a:solidFill>
              </a:rPr>
              <a:t>. يكون الجهد ثابتاً داخل الجهاز باستثناء منطقة انتقالية ضيقة لا يزيد عرضها عن </a:t>
            </a:r>
            <a:r>
              <a:rPr lang="en" b="1">
                <a:solidFill>
                  <a:schemeClr val="dk1"/>
                </a:solidFill>
              </a:rPr>
              <a:t>2.5 × 10⁻⁶ سم</a:t>
            </a:r>
            <a:r>
              <a:rPr lang="en">
                <a:solidFill>
                  <a:schemeClr val="dk1"/>
                </a:solidFill>
              </a:rPr>
              <a:t>، ويتولد داخلها </a:t>
            </a:r>
            <a:r>
              <a:rPr lang="en" b="1">
                <a:solidFill>
                  <a:schemeClr val="dk1"/>
                </a:solidFill>
              </a:rPr>
              <a:t>مجال كهربائي قوي يبلغ 380,000 فولت/سم</a:t>
            </a:r>
            <a:r>
              <a:rPr lang="en">
                <a:solidFill>
                  <a:schemeClr val="dk1"/>
                </a:solidFill>
              </a:rPr>
              <a:t>.</a:t>
            </a:r>
            <a:endParaRPr>
              <a:solidFill>
                <a:schemeClr val="dk1"/>
              </a:solidFill>
            </a:endParaRPr>
          </a:p>
          <a:p>
            <a:pPr marL="0" lvl="0" indent="0" algn="r" rtl="1">
              <a:lnSpc>
                <a:spcPct val="150000"/>
              </a:lnSpc>
              <a:spcBef>
                <a:spcPts val="1200"/>
              </a:spcBef>
              <a:spcAft>
                <a:spcPts val="0"/>
              </a:spcAft>
              <a:buClr>
                <a:schemeClr val="dk1"/>
              </a:buClr>
              <a:buSzPts val="1100"/>
              <a:buFont typeface="Arial"/>
              <a:buNone/>
            </a:pPr>
            <a:r>
              <a:rPr lang="en">
                <a:solidFill>
                  <a:schemeClr val="dk1"/>
                </a:solidFill>
              </a:rPr>
              <a:t>عندما يسقط الضوء على الدايود، تتكون </a:t>
            </a:r>
            <a:r>
              <a:rPr lang="en" b="1">
                <a:solidFill>
                  <a:schemeClr val="dk1"/>
                </a:solidFill>
              </a:rPr>
              <a:t>إكسايتونات (Excitons)</a:t>
            </a:r>
            <a:r>
              <a:rPr lang="en">
                <a:solidFill>
                  <a:schemeClr val="dk1"/>
                </a:solidFill>
              </a:rPr>
              <a:t>، وهي أزواج إلكترون–فجوة، والتي ستعيد الاندماج خلال زمن قصير يرمز له بـ </a:t>
            </a:r>
            <a:r>
              <a:rPr lang="en" b="1">
                <a:solidFill>
                  <a:schemeClr val="dk1"/>
                </a:solidFill>
              </a:rPr>
              <a:t>τ</a:t>
            </a:r>
            <a:r>
              <a:rPr lang="en">
                <a:solidFill>
                  <a:schemeClr val="dk1"/>
                </a:solidFill>
              </a:rPr>
              <a:t> ما لم يقم المجال الكهربائي بفصل الإلكترونات عن الفجوات المقابلة لها.</a:t>
            </a:r>
            <a:endParaRPr>
              <a:solidFill>
                <a:schemeClr val="dk1"/>
              </a:solidFill>
            </a:endParaRPr>
          </a:p>
          <a:p>
            <a:pPr marL="0" lvl="0" indent="0" algn="r" rtl="1">
              <a:lnSpc>
                <a:spcPct val="150000"/>
              </a:lnSpc>
              <a:spcBef>
                <a:spcPts val="1200"/>
              </a:spcBef>
              <a:spcAft>
                <a:spcPts val="0"/>
              </a:spcAft>
              <a:buClr>
                <a:schemeClr val="dk1"/>
              </a:buClr>
              <a:buSzPts val="1100"/>
              <a:buFont typeface="Arial"/>
              <a:buNone/>
            </a:pPr>
            <a:r>
              <a:rPr lang="en">
                <a:solidFill>
                  <a:schemeClr val="dk1"/>
                </a:solidFill>
              </a:rPr>
              <a:t>وبسبب ضيق منطقة الانتقال، فإن عدد الأزواج المتكوّن داخلها قليل، بينما يتولد معظمها قرب هذه المنطقة. ومع الحركة العشوائية لهذه الأزواج، يمكنها الوصول إلى المجال القوي الذي يقوم بفصلها:</a:t>
            </a:r>
            <a:endParaRPr>
              <a:solidFill>
                <a:schemeClr val="dk1"/>
              </a:solidFill>
            </a:endParaRPr>
          </a:p>
          <a:p>
            <a:pPr marL="0" lvl="0" indent="0" algn="r" rtl="1">
              <a:lnSpc>
                <a:spcPct val="150000"/>
              </a:lnSpc>
              <a:spcBef>
                <a:spcPts val="0"/>
              </a:spcBef>
              <a:spcAft>
                <a:spcPts val="0"/>
              </a:spcAft>
              <a:buNone/>
            </a:pPr>
            <a:endParaRPr sz="25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3"/>
          <p:cNvSpPr txBox="1">
            <a:spLocks noGrp="1"/>
          </p:cNvSpPr>
          <p:nvPr>
            <p:ph type="body" idx="1"/>
          </p:nvPr>
        </p:nvSpPr>
        <p:spPr>
          <a:xfrm>
            <a:off x="311700" y="171150"/>
            <a:ext cx="8520600" cy="4693200"/>
          </a:xfrm>
          <a:prstGeom prst="rect">
            <a:avLst/>
          </a:prstGeom>
        </p:spPr>
        <p:txBody>
          <a:bodyPr spcFirstLastPara="1" wrap="square" lIns="91425" tIns="91425" rIns="91425" bIns="91425" anchor="t" anchorCtr="0">
            <a:normAutofit/>
          </a:bodyPr>
          <a:lstStyle/>
          <a:p>
            <a:pPr marL="457200" lvl="0" indent="-330200" algn="r" rtl="1">
              <a:spcBef>
                <a:spcPts val="1200"/>
              </a:spcBef>
              <a:spcAft>
                <a:spcPts val="0"/>
              </a:spcAft>
              <a:buClr>
                <a:schemeClr val="dk1"/>
              </a:buClr>
              <a:buSzPts val="1600"/>
              <a:buChar char="●"/>
            </a:pPr>
            <a:r>
              <a:rPr lang="en" sz="1600">
                <a:solidFill>
                  <a:schemeClr val="dk1"/>
                </a:solidFill>
              </a:rPr>
              <a:t>الإلكترونات المتولدة في </a:t>
            </a:r>
            <a:r>
              <a:rPr lang="en" sz="1600" b="1">
                <a:solidFill>
                  <a:schemeClr val="dk1"/>
                </a:solidFill>
              </a:rPr>
              <a:t>منطقة p السالبة</a:t>
            </a:r>
            <a:r>
              <a:rPr lang="en" sz="1600">
                <a:solidFill>
                  <a:schemeClr val="dk1"/>
                </a:solidFill>
              </a:rPr>
              <a:t> تنجذب نحو جانب </a:t>
            </a:r>
            <a:r>
              <a:rPr lang="en" sz="1600" b="1">
                <a:solidFill>
                  <a:schemeClr val="dk1"/>
                </a:solidFill>
              </a:rPr>
              <a:t>n</a:t>
            </a:r>
            <a:r>
              <a:rPr lang="en" sz="1600">
                <a:solidFill>
                  <a:schemeClr val="dk1"/>
                </a:solidFill>
              </a:rPr>
              <a:t>، مما يقلل من شحنته الموجبة.</a:t>
            </a:r>
            <a:br>
              <a:rPr lang="en" sz="1600">
                <a:solidFill>
                  <a:schemeClr val="dk1"/>
                </a:solidFill>
              </a:rPr>
            </a:br>
            <a:endParaRPr sz="1600">
              <a:solidFill>
                <a:schemeClr val="dk1"/>
              </a:solidFill>
            </a:endParaRPr>
          </a:p>
          <a:p>
            <a:pPr marL="457200" lvl="0" indent="-330200" algn="r" rtl="1">
              <a:spcBef>
                <a:spcPts val="0"/>
              </a:spcBef>
              <a:spcAft>
                <a:spcPts val="0"/>
              </a:spcAft>
              <a:buClr>
                <a:schemeClr val="dk1"/>
              </a:buClr>
              <a:buSzPts val="1600"/>
              <a:buChar char="●"/>
            </a:pPr>
            <a:r>
              <a:rPr lang="en" sz="1600">
                <a:solidFill>
                  <a:schemeClr val="dk1"/>
                </a:solidFill>
              </a:rPr>
              <a:t>الفجوات المتولدة في </a:t>
            </a:r>
            <a:r>
              <a:rPr lang="en" sz="1600" b="1">
                <a:solidFill>
                  <a:schemeClr val="dk1"/>
                </a:solidFill>
              </a:rPr>
              <a:t>منطقة n الموجبة</a:t>
            </a:r>
            <a:r>
              <a:rPr lang="en" sz="1600">
                <a:solidFill>
                  <a:schemeClr val="dk1"/>
                </a:solidFill>
              </a:rPr>
              <a:t> تنجذب نحو جانب </a:t>
            </a:r>
            <a:r>
              <a:rPr lang="en" sz="1600" b="1">
                <a:solidFill>
                  <a:schemeClr val="dk1"/>
                </a:solidFill>
              </a:rPr>
              <a:t>p</a:t>
            </a:r>
            <a:r>
              <a:rPr lang="en" sz="1600">
                <a:solidFill>
                  <a:schemeClr val="dk1"/>
                </a:solidFill>
              </a:rPr>
              <a:t>، مما يقلل من شحنته السالبة.</a:t>
            </a:r>
            <a:br>
              <a:rPr lang="en" sz="1600">
                <a:solidFill>
                  <a:schemeClr val="dk1"/>
                </a:solidFill>
              </a:rPr>
            </a:br>
            <a:endParaRPr sz="1600">
              <a:solidFill>
                <a:schemeClr val="dk1"/>
              </a:solidFill>
            </a:endParaRPr>
          </a:p>
          <a:p>
            <a:pPr marL="0" lvl="0" indent="0" algn="r" rtl="1">
              <a:spcBef>
                <a:spcPts val="1200"/>
              </a:spcBef>
              <a:spcAft>
                <a:spcPts val="0"/>
              </a:spcAft>
              <a:buClr>
                <a:schemeClr val="dk1"/>
              </a:buClr>
              <a:buSzPts val="1100"/>
              <a:buFont typeface="Arial"/>
              <a:buNone/>
            </a:pPr>
            <a:r>
              <a:rPr lang="en" sz="1600">
                <a:solidFill>
                  <a:schemeClr val="dk1"/>
                </a:solidFill>
              </a:rPr>
              <a:t>وبذلك يعمل الضوء على </a:t>
            </a:r>
            <a:r>
              <a:rPr lang="en" sz="1600" b="1">
                <a:solidFill>
                  <a:schemeClr val="dk1"/>
                </a:solidFill>
              </a:rPr>
              <a:t>تقليل جهد التلامس</a:t>
            </a:r>
            <a:r>
              <a:rPr lang="en" sz="1600">
                <a:solidFill>
                  <a:schemeClr val="dk1"/>
                </a:solidFill>
              </a:rPr>
              <a:t> ليصبح مثلاً:</a:t>
            </a:r>
            <a:endParaRPr sz="1600">
              <a:solidFill>
                <a:schemeClr val="dk1"/>
              </a:solidFill>
            </a:endParaRPr>
          </a:p>
          <a:p>
            <a:pPr marL="0" lvl="0" indent="0" algn="ctr" rtl="1">
              <a:spcBef>
                <a:spcPts val="1200"/>
              </a:spcBef>
              <a:spcAft>
                <a:spcPts val="0"/>
              </a:spcAft>
              <a:buClr>
                <a:schemeClr val="dk1"/>
              </a:buClr>
              <a:buSzPts val="1100"/>
              <a:buFont typeface="Arial"/>
              <a:buNone/>
            </a:pPr>
            <a:r>
              <a:rPr lang="en" sz="1600">
                <a:solidFill>
                  <a:schemeClr val="dk1"/>
                </a:solidFill>
              </a:rPr>
              <a:t>v</a:t>
            </a:r>
            <a:r>
              <a:rPr lang="en" sz="1600" baseline="-25000">
                <a:solidFill>
                  <a:schemeClr val="dk1"/>
                </a:solidFill>
              </a:rPr>
              <a:t>c</a:t>
            </a:r>
            <a:r>
              <a:rPr lang="en" sz="1600">
                <a:solidFill>
                  <a:schemeClr val="dk1"/>
                </a:solidFill>
              </a:rPr>
              <a:t>−</a:t>
            </a:r>
            <a:r>
              <a:rPr lang="en" sz="1600" i="1">
                <a:solidFill>
                  <a:schemeClr val="dk1"/>
                </a:solidFill>
              </a:rPr>
              <a:t>v</a:t>
            </a:r>
            <a:endParaRPr sz="1600" i="1">
              <a:solidFill>
                <a:schemeClr val="dk1"/>
              </a:solidFill>
            </a:endParaRPr>
          </a:p>
          <a:p>
            <a:pPr marL="0" lvl="0" indent="0" algn="r" rtl="1">
              <a:spcBef>
                <a:spcPts val="1200"/>
              </a:spcBef>
              <a:spcAft>
                <a:spcPts val="0"/>
              </a:spcAft>
              <a:buClr>
                <a:schemeClr val="dk1"/>
              </a:buClr>
              <a:buSzPts val="1100"/>
              <a:buFont typeface="Arial"/>
              <a:buNone/>
            </a:pPr>
            <a:r>
              <a:rPr lang="en" sz="1600">
                <a:solidFill>
                  <a:schemeClr val="dk1"/>
                </a:solidFill>
              </a:rPr>
              <a:t>وحيث إن الوصلة الخارجية ليست حساسة للضوء ويبقى جهد التلامس فيها </a:t>
            </a:r>
            <a:r>
              <a:rPr lang="en" sz="1600" b="1">
                <a:solidFill>
                  <a:schemeClr val="dk1"/>
                </a:solidFill>
              </a:rPr>
              <a:t>Vc</a:t>
            </a:r>
            <a:r>
              <a:rPr lang="en" sz="1600">
                <a:solidFill>
                  <a:schemeClr val="dk1"/>
                </a:solidFill>
              </a:rPr>
              <a:t> دون تغيير، فإن إلغاء الجهدين لم يعد تاماً، ويظهر </a:t>
            </a:r>
            <a:r>
              <a:rPr lang="en" sz="1600" b="1">
                <a:solidFill>
                  <a:schemeClr val="dk1"/>
                </a:solidFill>
              </a:rPr>
              <a:t>جهد خارجي مقداره v</a:t>
            </a:r>
            <a:r>
              <a:rPr lang="en" sz="1600">
                <a:solidFill>
                  <a:schemeClr val="dk1"/>
                </a:solidFill>
              </a:rPr>
              <a:t> يمثل </a:t>
            </a:r>
            <a:r>
              <a:rPr lang="en" sz="1600" b="1">
                <a:solidFill>
                  <a:schemeClr val="dk1"/>
                </a:solidFill>
              </a:rPr>
              <a:t>خرج الفوتوديود</a:t>
            </a:r>
            <a:r>
              <a:rPr lang="en" sz="1600">
                <a:solidFill>
                  <a:schemeClr val="dk1"/>
                </a:solidFill>
              </a:rPr>
              <a:t>. ويمر تيار </a:t>
            </a:r>
            <a:r>
              <a:rPr lang="en" sz="1600" b="1">
                <a:solidFill>
                  <a:schemeClr val="dk1"/>
                </a:solidFill>
              </a:rPr>
              <a:t>Iν</a:t>
            </a:r>
            <a:r>
              <a:rPr lang="en" sz="1600">
                <a:solidFill>
                  <a:schemeClr val="dk1"/>
                </a:solidFill>
              </a:rPr>
              <a:t> في اتجاه محدد عبر الدارة القصيرة.</a:t>
            </a:r>
            <a:endParaRPr sz="1600">
              <a:solidFill>
                <a:schemeClr val="dk1"/>
              </a:solidFill>
            </a:endParaRPr>
          </a:p>
          <a:p>
            <a:pPr marL="0" lvl="0" indent="0" algn="r" rtl="1">
              <a:spcBef>
                <a:spcPts val="1200"/>
              </a:spcBef>
              <a:spcAft>
                <a:spcPts val="0"/>
              </a:spcAft>
              <a:buClr>
                <a:schemeClr val="dk1"/>
              </a:buClr>
              <a:buSzPts val="1100"/>
              <a:buFont typeface="Arial"/>
              <a:buNone/>
            </a:pPr>
            <a:r>
              <a:rPr lang="en" sz="1600">
                <a:solidFill>
                  <a:schemeClr val="dk1"/>
                </a:solidFill>
              </a:rPr>
              <a:t>أما الأزواج المتولدة في المنطقة الخالية من المجال الكهربائي، فيجب أن </a:t>
            </a:r>
            <a:r>
              <a:rPr lang="en" sz="1600" b="1">
                <a:solidFill>
                  <a:schemeClr val="dk1"/>
                </a:solidFill>
              </a:rPr>
              <a:t>تعيش مدة كافية</a:t>
            </a:r>
            <a:r>
              <a:rPr lang="en" sz="1600">
                <a:solidFill>
                  <a:schemeClr val="dk1"/>
                </a:solidFill>
              </a:rPr>
              <a:t> (زمن الحياة τ) لتتمكن من الوصول إلى منطقة الانتقال.</a:t>
            </a:r>
            <a:br>
              <a:rPr lang="en" sz="1600">
                <a:solidFill>
                  <a:schemeClr val="dk1"/>
                </a:solidFill>
              </a:rPr>
            </a:br>
            <a:r>
              <a:rPr lang="en" sz="1600">
                <a:solidFill>
                  <a:schemeClr val="dk1"/>
                </a:solidFill>
              </a:rPr>
              <a:t> فإن كان τ قصيراً، تعيد الأزواج الاندماج قبل أن تساهم في الخرج، وبالتالي ينخفض الأداء.</a:t>
            </a:r>
            <a:br>
              <a:rPr lang="en" sz="1600">
                <a:solidFill>
                  <a:schemeClr val="dk1"/>
                </a:solidFill>
              </a:rPr>
            </a:br>
            <a:r>
              <a:rPr lang="en" sz="1600">
                <a:solidFill>
                  <a:schemeClr val="dk1"/>
                </a:solidFill>
              </a:rPr>
              <a:t> وكلما كان τ أكبر، </a:t>
            </a:r>
            <a:r>
              <a:rPr lang="en" sz="1600" b="1">
                <a:solidFill>
                  <a:schemeClr val="dk1"/>
                </a:solidFill>
              </a:rPr>
              <a:t>ازدادت كفاءة الفوتوديود</a:t>
            </a:r>
            <a:r>
              <a:rPr lang="en" sz="1600">
                <a:solidFill>
                  <a:schemeClr val="dk1"/>
                </a:solidFill>
              </a:rPr>
              <a:t>.</a:t>
            </a:r>
            <a:endParaRPr sz="1600">
              <a:solidFill>
                <a:schemeClr val="dk1"/>
              </a:solidFill>
            </a:endParaRPr>
          </a:p>
          <a:p>
            <a:pPr marL="0" lvl="0" indent="0" algn="r" rtl="1">
              <a:spcBef>
                <a:spcPts val="1200"/>
              </a:spcBef>
              <a:spcAft>
                <a:spcPts val="1200"/>
              </a:spcAft>
              <a:buNone/>
            </a:pPr>
            <a:endParaRPr sz="23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4"/>
          <p:cNvSpPr txBox="1">
            <a:spLocks noGrp="1"/>
          </p:cNvSpPr>
          <p:nvPr>
            <p:ph type="body" idx="1"/>
          </p:nvPr>
        </p:nvSpPr>
        <p:spPr>
          <a:xfrm>
            <a:off x="311700" y="334875"/>
            <a:ext cx="8520600" cy="462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63" name="Google Shape;363;p64"/>
          <p:cNvPicPr preferRelativeResize="0"/>
          <p:nvPr/>
        </p:nvPicPr>
        <p:blipFill>
          <a:blip r:embed="rId3">
            <a:alphaModFix/>
          </a:blip>
          <a:stretch>
            <a:fillRect/>
          </a:stretch>
        </p:blipFill>
        <p:spPr>
          <a:xfrm>
            <a:off x="1681150" y="334863"/>
            <a:ext cx="5781675" cy="28098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5"/>
          <p:cNvSpPr txBox="1">
            <a:spLocks noGrp="1"/>
          </p:cNvSpPr>
          <p:nvPr>
            <p:ph type="body" idx="1"/>
          </p:nvPr>
        </p:nvSpPr>
        <p:spPr>
          <a:xfrm>
            <a:off x="311700" y="198450"/>
            <a:ext cx="8520600" cy="4802400"/>
          </a:xfrm>
          <a:prstGeom prst="rect">
            <a:avLst/>
          </a:prstGeom>
        </p:spPr>
        <p:txBody>
          <a:bodyPr spcFirstLastPara="1" wrap="square" lIns="91425" tIns="91425" rIns="91425" bIns="91425" anchor="t" anchorCtr="0">
            <a:normAutofit/>
          </a:bodyPr>
          <a:lstStyle/>
          <a:p>
            <a:pPr marL="0" lvl="0" indent="0" algn="r" rtl="1">
              <a:spcBef>
                <a:spcPts val="1200"/>
              </a:spcBef>
              <a:spcAft>
                <a:spcPts val="0"/>
              </a:spcAft>
              <a:buClr>
                <a:schemeClr val="dk1"/>
              </a:buClr>
              <a:buSzPts val="1100"/>
              <a:buFont typeface="Arial"/>
              <a:buNone/>
            </a:pPr>
            <a:r>
              <a:rPr lang="en" sz="1500">
                <a:solidFill>
                  <a:schemeClr val="dk1"/>
                </a:solidFill>
              </a:rPr>
              <a:t>لذلك، من شديد الأهمية أن تكون المادة المصنوع منها الدايود </a:t>
            </a:r>
            <a:r>
              <a:rPr lang="en" sz="1500" b="1">
                <a:solidFill>
                  <a:schemeClr val="dk1"/>
                </a:solidFill>
              </a:rPr>
              <a:t>خالـية قدر الإمكان من العيوب</a:t>
            </a:r>
            <a:r>
              <a:rPr lang="en" sz="1500">
                <a:solidFill>
                  <a:schemeClr val="dk1"/>
                </a:solidFill>
              </a:rPr>
              <a:t>، لأن العيوب تُقلّل من الزمن العمري </a:t>
            </a:r>
            <a:r>
              <a:rPr lang="en" sz="1500" b="1">
                <a:solidFill>
                  <a:schemeClr val="dk1"/>
                </a:solidFill>
              </a:rPr>
              <a:t>τ</a:t>
            </a:r>
            <a:r>
              <a:rPr lang="en" sz="1500">
                <a:solidFill>
                  <a:schemeClr val="dk1"/>
                </a:solidFill>
              </a:rPr>
              <a:t>.</a:t>
            </a:r>
            <a:br>
              <a:rPr lang="en" sz="1500">
                <a:solidFill>
                  <a:schemeClr val="dk1"/>
                </a:solidFill>
              </a:rPr>
            </a:br>
            <a:r>
              <a:rPr lang="en" sz="1500">
                <a:solidFill>
                  <a:schemeClr val="dk1"/>
                </a:solidFill>
              </a:rPr>
              <a:t> وعلى النقيض، تُصمَّم </a:t>
            </a:r>
            <a:r>
              <a:rPr lang="en" sz="1500" b="1">
                <a:solidFill>
                  <a:schemeClr val="dk1"/>
                </a:solidFill>
              </a:rPr>
              <a:t>الوصلة الخارجية</a:t>
            </a:r>
            <a:r>
              <a:rPr lang="en" sz="1500">
                <a:solidFill>
                  <a:schemeClr val="dk1"/>
                </a:solidFill>
              </a:rPr>
              <a:t> بحيث تمتلك زمناً عمرياً صغيراً جداً </a:t>
            </a:r>
            <a:r>
              <a:rPr lang="en" sz="1500" b="1">
                <a:solidFill>
                  <a:schemeClr val="dk1"/>
                </a:solidFill>
              </a:rPr>
              <a:t>عن قصد</a:t>
            </a:r>
            <a:r>
              <a:rPr lang="en" sz="1500">
                <a:solidFill>
                  <a:schemeClr val="dk1"/>
                </a:solidFill>
              </a:rPr>
              <a:t>، ولهذا فهي </a:t>
            </a:r>
            <a:r>
              <a:rPr lang="en" sz="1500" b="1">
                <a:solidFill>
                  <a:schemeClr val="dk1"/>
                </a:solidFill>
              </a:rPr>
              <a:t>غير حسّاسة للضوء</a:t>
            </a:r>
            <a:r>
              <a:rPr lang="en" sz="1500">
                <a:solidFill>
                  <a:schemeClr val="dk1"/>
                </a:solidFill>
              </a:rPr>
              <a:t> تقريباً.</a:t>
            </a:r>
            <a:endParaRPr sz="1500">
              <a:solidFill>
                <a:schemeClr val="dk1"/>
              </a:solidFill>
            </a:endParaRPr>
          </a:p>
          <a:p>
            <a:pPr marL="0" lvl="0" indent="0" algn="r" rtl="1">
              <a:spcBef>
                <a:spcPts val="1200"/>
              </a:spcBef>
              <a:spcAft>
                <a:spcPts val="0"/>
              </a:spcAft>
              <a:buNone/>
            </a:pPr>
            <a:r>
              <a:rPr lang="en" sz="1500">
                <a:solidFill>
                  <a:schemeClr val="dk1"/>
                </a:solidFill>
              </a:rPr>
              <a:t>أما اتجاه التيار الخارجي التقليدي فهو من </a:t>
            </a:r>
            <a:r>
              <a:rPr lang="en" sz="1500" b="1">
                <a:solidFill>
                  <a:schemeClr val="dk1"/>
                </a:solidFill>
              </a:rPr>
              <a:t>الجانب p للدايود (الكاثود)</a:t>
            </a:r>
            <a:r>
              <a:rPr lang="en" sz="1500">
                <a:solidFill>
                  <a:schemeClr val="dk1"/>
                </a:solidFill>
              </a:rPr>
              <a:t> إلى </a:t>
            </a:r>
            <a:r>
              <a:rPr lang="en" sz="1500" b="1">
                <a:solidFill>
                  <a:schemeClr val="dk1"/>
                </a:solidFill>
              </a:rPr>
              <a:t>الجانب n (الآنود)</a:t>
            </a:r>
            <a:r>
              <a:rPr lang="en" sz="1500">
                <a:solidFill>
                  <a:schemeClr val="dk1"/>
                </a:solidFill>
              </a:rPr>
              <a:t>.</a:t>
            </a:r>
            <a:br>
              <a:rPr lang="en" sz="1500">
                <a:solidFill>
                  <a:schemeClr val="dk1"/>
                </a:solidFill>
              </a:rPr>
            </a:br>
            <a:r>
              <a:rPr lang="en" sz="1500">
                <a:solidFill>
                  <a:schemeClr val="dk1"/>
                </a:solidFill>
              </a:rPr>
              <a:t> أما مقدار هذا التيار فهو…</a:t>
            </a:r>
            <a:endParaRPr sz="1500">
              <a:solidFill>
                <a:schemeClr val="dk1"/>
              </a:solidFill>
            </a:endParaRPr>
          </a:p>
          <a:p>
            <a:pPr marL="0" lvl="0" indent="0" algn="r" rtl="1">
              <a:spcBef>
                <a:spcPts val="1200"/>
              </a:spcBef>
              <a:spcAft>
                <a:spcPts val="0"/>
              </a:spcAft>
              <a:buNone/>
            </a:pPr>
            <a:endParaRPr sz="1500">
              <a:solidFill>
                <a:schemeClr val="dk1"/>
              </a:solidFill>
            </a:endParaRPr>
          </a:p>
          <a:p>
            <a:pPr marL="0" lvl="0" indent="0" algn="r" rtl="1">
              <a:spcBef>
                <a:spcPts val="1200"/>
              </a:spcBef>
              <a:spcAft>
                <a:spcPts val="0"/>
              </a:spcAft>
              <a:buNone/>
            </a:pPr>
            <a:endParaRPr sz="1500">
              <a:solidFill>
                <a:schemeClr val="dk1"/>
              </a:solidFill>
            </a:endParaRPr>
          </a:p>
          <a:p>
            <a:pPr marL="0" lvl="0" indent="0" algn="r" rtl="1">
              <a:spcBef>
                <a:spcPts val="1200"/>
              </a:spcBef>
              <a:spcAft>
                <a:spcPts val="0"/>
              </a:spcAft>
              <a:buNone/>
            </a:pPr>
            <a:r>
              <a:rPr lang="en" sz="1500">
                <a:solidFill>
                  <a:schemeClr val="dk1"/>
                </a:solidFill>
              </a:rPr>
              <a:t>دائرة الفوتودايود المقصورة يمكن تمثيلها بالشكل التالي</a:t>
            </a:r>
            <a:endParaRPr sz="1500">
              <a:solidFill>
                <a:schemeClr val="dk1"/>
              </a:solidFill>
            </a:endParaRPr>
          </a:p>
          <a:p>
            <a:pPr marL="0" lvl="0" indent="0" algn="r" rtl="1">
              <a:spcBef>
                <a:spcPts val="1200"/>
              </a:spcBef>
              <a:spcAft>
                <a:spcPts val="0"/>
              </a:spcAft>
              <a:buNone/>
            </a:pPr>
            <a:endParaRPr sz="1500">
              <a:solidFill>
                <a:schemeClr val="dk1"/>
              </a:solidFill>
            </a:endParaRPr>
          </a:p>
          <a:p>
            <a:pPr marL="0" lvl="0" indent="0" algn="r" rtl="1">
              <a:spcBef>
                <a:spcPts val="1200"/>
              </a:spcBef>
              <a:spcAft>
                <a:spcPts val="0"/>
              </a:spcAft>
              <a:buClr>
                <a:schemeClr val="dk1"/>
              </a:buClr>
              <a:buSzPts val="1100"/>
              <a:buFont typeface="Arial"/>
              <a:buNone/>
            </a:pPr>
            <a:endParaRPr sz="1500">
              <a:solidFill>
                <a:schemeClr val="dk1"/>
              </a:solidFill>
            </a:endParaRPr>
          </a:p>
          <a:p>
            <a:pPr marL="0" lvl="0" indent="0" algn="r" rtl="1">
              <a:spcBef>
                <a:spcPts val="1200"/>
              </a:spcBef>
              <a:spcAft>
                <a:spcPts val="0"/>
              </a:spcAft>
              <a:buNone/>
            </a:pPr>
            <a:endParaRPr sz="2200"/>
          </a:p>
          <a:p>
            <a:pPr marL="0" lvl="0" indent="0" algn="r" rtl="1">
              <a:spcBef>
                <a:spcPts val="1200"/>
              </a:spcBef>
              <a:spcAft>
                <a:spcPts val="1200"/>
              </a:spcAft>
              <a:buNone/>
            </a:pPr>
            <a:endParaRPr sz="2200"/>
          </a:p>
        </p:txBody>
      </p:sp>
      <p:pic>
        <p:nvPicPr>
          <p:cNvPr id="369" name="Google Shape;369;p65"/>
          <p:cNvPicPr preferRelativeResize="0"/>
          <p:nvPr/>
        </p:nvPicPr>
        <p:blipFill>
          <a:blip r:embed="rId3">
            <a:alphaModFix/>
          </a:blip>
          <a:stretch>
            <a:fillRect/>
          </a:stretch>
        </p:blipFill>
        <p:spPr>
          <a:xfrm>
            <a:off x="1300150" y="1432150"/>
            <a:ext cx="6543675" cy="723900"/>
          </a:xfrm>
          <a:prstGeom prst="rect">
            <a:avLst/>
          </a:prstGeom>
          <a:noFill/>
          <a:ln>
            <a:noFill/>
          </a:ln>
        </p:spPr>
      </p:pic>
      <p:pic>
        <p:nvPicPr>
          <p:cNvPr id="370" name="Google Shape;370;p65"/>
          <p:cNvPicPr preferRelativeResize="0"/>
          <p:nvPr/>
        </p:nvPicPr>
        <p:blipFill>
          <a:blip r:embed="rId4">
            <a:alphaModFix/>
          </a:blip>
          <a:stretch>
            <a:fillRect/>
          </a:stretch>
        </p:blipFill>
        <p:spPr>
          <a:xfrm>
            <a:off x="254600" y="2657400"/>
            <a:ext cx="5165476" cy="2284500"/>
          </a:xfrm>
          <a:prstGeom prst="rect">
            <a:avLst/>
          </a:prstGeom>
          <a:noFill/>
          <a:ln>
            <a:noFill/>
          </a:ln>
        </p:spPr>
      </p:pic>
      <p:pic>
        <p:nvPicPr>
          <p:cNvPr id="371" name="Google Shape;371;p65"/>
          <p:cNvPicPr preferRelativeResize="0"/>
          <p:nvPr/>
        </p:nvPicPr>
        <p:blipFill>
          <a:blip r:embed="rId5">
            <a:alphaModFix/>
          </a:blip>
          <a:stretch>
            <a:fillRect/>
          </a:stretch>
        </p:blipFill>
        <p:spPr>
          <a:xfrm>
            <a:off x="4926475" y="3418250"/>
            <a:ext cx="3849849" cy="4997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6"/>
          <p:cNvSpPr txBox="1">
            <a:spLocks noGrp="1"/>
          </p:cNvSpPr>
          <p:nvPr>
            <p:ph type="body" idx="1"/>
          </p:nvPr>
        </p:nvSpPr>
        <p:spPr>
          <a:xfrm>
            <a:off x="311700" y="239375"/>
            <a:ext cx="8520600" cy="46524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200"/>
              <a:t>كما نعلم من الالكترونيك، ان</a:t>
            </a:r>
            <a:endParaRPr sz="2200"/>
          </a:p>
          <a:p>
            <a:pPr marL="0" lvl="0" indent="0" algn="r" rtl="1">
              <a:spcBef>
                <a:spcPts val="1200"/>
              </a:spcBef>
              <a:spcAft>
                <a:spcPts val="0"/>
              </a:spcAft>
              <a:buNone/>
            </a:pPr>
            <a:endParaRPr sz="2200"/>
          </a:p>
          <a:p>
            <a:pPr marL="0" lvl="0" indent="0" algn="r" rtl="1">
              <a:spcBef>
                <a:spcPts val="1200"/>
              </a:spcBef>
              <a:spcAft>
                <a:spcPts val="0"/>
              </a:spcAft>
              <a:buNone/>
            </a:pPr>
            <a:r>
              <a:rPr lang="en" sz="2200"/>
              <a:t>الشكل التالي يوضح خصائص I-V للدايود</a:t>
            </a:r>
            <a:endParaRPr sz="2200"/>
          </a:p>
          <a:p>
            <a:pPr marL="0" lvl="0" indent="0" algn="r" rtl="1">
              <a:spcBef>
                <a:spcPts val="1200"/>
              </a:spcBef>
              <a:spcAft>
                <a:spcPts val="1200"/>
              </a:spcAft>
              <a:buNone/>
            </a:pPr>
            <a:endParaRPr sz="2200"/>
          </a:p>
        </p:txBody>
      </p:sp>
      <p:pic>
        <p:nvPicPr>
          <p:cNvPr id="377" name="Google Shape;377;p66"/>
          <p:cNvPicPr preferRelativeResize="0"/>
          <p:nvPr/>
        </p:nvPicPr>
        <p:blipFill>
          <a:blip r:embed="rId3">
            <a:alphaModFix/>
          </a:blip>
          <a:stretch>
            <a:fillRect/>
          </a:stretch>
        </p:blipFill>
        <p:spPr>
          <a:xfrm>
            <a:off x="2006473" y="619452"/>
            <a:ext cx="5131050" cy="853900"/>
          </a:xfrm>
          <a:prstGeom prst="rect">
            <a:avLst/>
          </a:prstGeom>
          <a:noFill/>
          <a:ln>
            <a:noFill/>
          </a:ln>
        </p:spPr>
      </p:pic>
      <p:pic>
        <p:nvPicPr>
          <p:cNvPr id="378" name="Google Shape;378;p66"/>
          <p:cNvPicPr preferRelativeResize="0"/>
          <p:nvPr/>
        </p:nvPicPr>
        <p:blipFill>
          <a:blip r:embed="rId4">
            <a:alphaModFix/>
          </a:blip>
          <a:stretch>
            <a:fillRect/>
          </a:stretch>
        </p:blipFill>
        <p:spPr>
          <a:xfrm>
            <a:off x="1241912" y="1737325"/>
            <a:ext cx="6660176" cy="30299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7"/>
          <p:cNvSpPr txBox="1">
            <a:spLocks noGrp="1"/>
          </p:cNvSpPr>
          <p:nvPr>
            <p:ph type="body" idx="1"/>
          </p:nvPr>
        </p:nvSpPr>
        <p:spPr>
          <a:xfrm>
            <a:off x="311700" y="89300"/>
            <a:ext cx="8520600" cy="4897800"/>
          </a:xfrm>
          <a:prstGeom prst="rect">
            <a:avLst/>
          </a:prstGeom>
        </p:spPr>
        <p:txBody>
          <a:bodyPr spcFirstLastPara="1" wrap="square" lIns="91425" tIns="91425" rIns="91425" bIns="91425" anchor="t" anchorCtr="0">
            <a:normAutofit/>
          </a:bodyPr>
          <a:lstStyle/>
          <a:p>
            <a:pPr marL="0" lvl="0" indent="0" algn="r" rtl="1">
              <a:spcBef>
                <a:spcPts val="1200"/>
              </a:spcBef>
              <a:spcAft>
                <a:spcPts val="0"/>
              </a:spcAft>
              <a:buClr>
                <a:schemeClr val="dk1"/>
              </a:buClr>
              <a:buSzPts val="1100"/>
              <a:buFont typeface="Arial"/>
              <a:buNone/>
            </a:pPr>
            <a:r>
              <a:rPr lang="en"/>
              <a:t>إذا كانت قيمة |V| أكبر بكثير من ‎kT/q‎ وكانV&lt;0‎، فإن الحد الأسي يصبح مهملاً مقارنةً بـ 1، ويصل تيار الصمام الثنائي إلى قيمة تشبّع مقدارهاI=−I</a:t>
            </a:r>
            <a:r>
              <a:rPr lang="en" baseline="-25000"/>
              <a:t>o</a:t>
            </a:r>
            <a:r>
              <a:rPr lang="en"/>
              <a:t>​‎، أي إن التيار يصبح غير معتمد على الجهد المطبق. وبما أنه عند درجة حرارة الغرفة kT/q=0.026‎ فولت، فإن التشبّع يحدث عند جهود صغيرة مثل −0.1‎ فولت.</a:t>
            </a:r>
            <a:endParaRPr/>
          </a:p>
          <a:p>
            <a:pPr marL="0" lvl="0" indent="0" algn="r" rtl="1">
              <a:spcBef>
                <a:spcPts val="1200"/>
              </a:spcBef>
              <a:spcAft>
                <a:spcPts val="0"/>
              </a:spcAft>
              <a:buNone/>
            </a:pPr>
            <a:r>
              <a:rPr lang="en"/>
              <a:t>أما إذا كان الجهد المطبق موجباً وبكثير أكبر من  kT/q‎، فإن الحد الأسي يصبح هو المسيطر ويزداد التيار أُسّياً مع الجهد. إن انحيازاً موجباً صغيراً مقداره 0.5 فولت يجعل التيار عبر الصمام الثنائي ينمو إلى ‎2×10</a:t>
            </a:r>
            <a:r>
              <a:rPr lang="en" baseline="30000"/>
              <a:t>8</a:t>
            </a:r>
            <a:r>
              <a:rPr lang="en" sz="2100"/>
              <a:t> </a:t>
            </a:r>
            <a:r>
              <a:rPr lang="en"/>
              <a:t>I</a:t>
            </a:r>
            <a:r>
              <a:rPr lang="en" baseline="-25000"/>
              <a:t>o</a:t>
            </a:r>
            <a:r>
              <a:rPr lang="en"/>
              <a:t> times. ويمكن ملاحظة أن تيار التشبع العكسي I</a:t>
            </a:r>
            <a:r>
              <a:rPr lang="en" baseline="-25000"/>
              <a:t>o</a:t>
            </a:r>
            <a:r>
              <a:rPr lang="en"/>
              <a:t>​‎ كمية صغيرة للغاية مقارنة بتيار الصمام الثنائي تحت انحياز أمامي بسيط.</a:t>
            </a:r>
            <a:endParaRPr/>
          </a:p>
          <a:p>
            <a:pPr marL="0" lvl="0" indent="0" algn="r" rtl="1">
              <a:spcBef>
                <a:spcPts val="1200"/>
              </a:spcBef>
              <a:spcAft>
                <a:spcPts val="0"/>
              </a:spcAft>
              <a:buNone/>
            </a:pPr>
            <a:r>
              <a:rPr lang="en"/>
              <a:t>يمكن تبسيط جهد الدايود الى</a:t>
            </a:r>
            <a:endParaRPr/>
          </a:p>
          <a:p>
            <a:pPr marL="0" lvl="0" indent="0" algn="r" rtl="1">
              <a:spcBef>
                <a:spcPts val="1200"/>
              </a:spcBef>
              <a:spcAft>
                <a:spcPts val="0"/>
              </a:spcAft>
              <a:buClr>
                <a:schemeClr val="dk1"/>
              </a:buClr>
              <a:buSzPts val="1100"/>
              <a:buFont typeface="Arial"/>
              <a:buNone/>
            </a:pPr>
            <a:endParaRPr/>
          </a:p>
          <a:p>
            <a:pPr marL="0" lvl="0" indent="0" algn="r" rtl="1">
              <a:spcBef>
                <a:spcPts val="1200"/>
              </a:spcBef>
              <a:spcAft>
                <a:spcPts val="1200"/>
              </a:spcAft>
              <a:buNone/>
            </a:pPr>
            <a:endParaRPr/>
          </a:p>
        </p:txBody>
      </p:sp>
      <p:pic>
        <p:nvPicPr>
          <p:cNvPr id="384" name="Google Shape;384;p67"/>
          <p:cNvPicPr preferRelativeResize="0"/>
          <p:nvPr/>
        </p:nvPicPr>
        <p:blipFill>
          <a:blip r:embed="rId3">
            <a:alphaModFix/>
          </a:blip>
          <a:stretch>
            <a:fillRect/>
          </a:stretch>
        </p:blipFill>
        <p:spPr>
          <a:xfrm>
            <a:off x="575400" y="2825950"/>
            <a:ext cx="5281275" cy="828675"/>
          </a:xfrm>
          <a:prstGeom prst="rect">
            <a:avLst/>
          </a:prstGeom>
          <a:noFill/>
          <a:ln>
            <a:noFill/>
          </a:ln>
        </p:spPr>
      </p:pic>
      <p:pic>
        <p:nvPicPr>
          <p:cNvPr id="385" name="Google Shape;385;p67"/>
          <p:cNvPicPr preferRelativeResize="0"/>
          <p:nvPr/>
        </p:nvPicPr>
        <p:blipFill>
          <a:blip r:embed="rId4">
            <a:alphaModFix/>
          </a:blip>
          <a:stretch>
            <a:fillRect/>
          </a:stretch>
        </p:blipFill>
        <p:spPr>
          <a:xfrm>
            <a:off x="4828650" y="2825950"/>
            <a:ext cx="3537825" cy="22382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8"/>
          <p:cNvSpPr txBox="1">
            <a:spLocks noGrp="1"/>
          </p:cNvSpPr>
          <p:nvPr>
            <p:ph type="body" idx="1"/>
          </p:nvPr>
        </p:nvSpPr>
        <p:spPr>
          <a:xfrm>
            <a:off x="311700" y="171150"/>
            <a:ext cx="8520600" cy="47205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endParaRPr/>
          </a:p>
          <a:p>
            <a:pPr marL="0" lvl="0" indent="0" algn="r" rtl="1">
              <a:spcBef>
                <a:spcPts val="1200"/>
              </a:spcBef>
              <a:spcAft>
                <a:spcPts val="0"/>
              </a:spcAft>
              <a:buNone/>
            </a:pPr>
            <a:endParaRPr/>
          </a:p>
          <a:p>
            <a:pPr marL="0" lvl="0" indent="0" algn="r" rtl="1">
              <a:spcBef>
                <a:spcPts val="1200"/>
              </a:spcBef>
              <a:spcAft>
                <a:spcPts val="0"/>
              </a:spcAft>
              <a:buNone/>
            </a:pPr>
            <a:endParaRPr/>
          </a:p>
          <a:p>
            <a:pPr marL="0" lvl="0" indent="0" algn="r" rtl="1">
              <a:spcBef>
                <a:spcPts val="1200"/>
              </a:spcBef>
              <a:spcAft>
                <a:spcPts val="0"/>
              </a:spcAft>
              <a:buNone/>
            </a:pPr>
            <a:r>
              <a:rPr lang="en"/>
              <a:t>حاصل ضرب I</a:t>
            </a:r>
            <a:r>
              <a:rPr lang="en" baseline="-25000"/>
              <a:t>v</a:t>
            </a:r>
            <a:r>
              <a:rPr lang="en"/>
              <a:t>V</a:t>
            </a:r>
            <a:r>
              <a:rPr lang="en" baseline="-25000"/>
              <a:t>oc</a:t>
            </a:r>
            <a:endParaRPr baseline="-25000"/>
          </a:p>
          <a:p>
            <a:pPr marL="0" lvl="0" indent="0" algn="r" rtl="1">
              <a:spcBef>
                <a:spcPts val="1200"/>
              </a:spcBef>
              <a:spcAft>
                <a:spcPts val="0"/>
              </a:spcAft>
              <a:buNone/>
            </a:pPr>
            <a:endParaRPr/>
          </a:p>
          <a:p>
            <a:pPr marL="0" lvl="0" indent="0" algn="r" rtl="1">
              <a:spcBef>
                <a:spcPts val="1200"/>
              </a:spcBef>
              <a:spcAft>
                <a:spcPts val="0"/>
              </a:spcAft>
              <a:buNone/>
            </a:pPr>
            <a:r>
              <a:rPr lang="en"/>
              <a:t>اعظم قدرة عندما V = V</a:t>
            </a:r>
            <a:r>
              <a:rPr lang="en" baseline="-25000"/>
              <a:t>m</a:t>
            </a:r>
            <a:r>
              <a:rPr lang="en"/>
              <a:t>  والتي تحدث عند تكون مشتقة القدرة بالنسبة للفولتية = 0.</a:t>
            </a:r>
            <a:endParaRPr/>
          </a:p>
          <a:p>
            <a:pPr marL="0" lvl="0" indent="0" algn="r" rtl="1">
              <a:spcBef>
                <a:spcPts val="1200"/>
              </a:spcBef>
              <a:spcAft>
                <a:spcPts val="0"/>
              </a:spcAft>
              <a:buNone/>
            </a:pPr>
            <a:r>
              <a:rPr lang="en"/>
              <a:t>من معادلة 42</a:t>
            </a:r>
            <a:endParaRPr/>
          </a:p>
          <a:p>
            <a:pPr marL="0" lvl="0" indent="0" algn="r" rtl="1">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391" name="Google Shape;391;p68"/>
          <p:cNvPicPr preferRelativeResize="0"/>
          <p:nvPr/>
        </p:nvPicPr>
        <p:blipFill>
          <a:blip r:embed="rId3">
            <a:alphaModFix/>
          </a:blip>
          <a:stretch>
            <a:fillRect/>
          </a:stretch>
        </p:blipFill>
        <p:spPr>
          <a:xfrm>
            <a:off x="1446193" y="184809"/>
            <a:ext cx="5610276" cy="1249950"/>
          </a:xfrm>
          <a:prstGeom prst="rect">
            <a:avLst/>
          </a:prstGeom>
          <a:noFill/>
          <a:ln>
            <a:noFill/>
          </a:ln>
        </p:spPr>
      </p:pic>
      <p:pic>
        <p:nvPicPr>
          <p:cNvPr id="392" name="Google Shape;392;p68"/>
          <p:cNvPicPr preferRelativeResize="0"/>
          <p:nvPr/>
        </p:nvPicPr>
        <p:blipFill>
          <a:blip r:embed="rId4">
            <a:alphaModFix/>
          </a:blip>
          <a:stretch>
            <a:fillRect/>
          </a:stretch>
        </p:blipFill>
        <p:spPr>
          <a:xfrm>
            <a:off x="840525" y="2095638"/>
            <a:ext cx="7162800" cy="542925"/>
          </a:xfrm>
          <a:prstGeom prst="rect">
            <a:avLst/>
          </a:prstGeom>
          <a:noFill/>
          <a:ln>
            <a:noFill/>
          </a:ln>
        </p:spPr>
      </p:pic>
      <p:pic>
        <p:nvPicPr>
          <p:cNvPr id="393" name="Google Shape;393;p68"/>
          <p:cNvPicPr preferRelativeResize="0"/>
          <p:nvPr/>
        </p:nvPicPr>
        <p:blipFill>
          <a:blip r:embed="rId5">
            <a:alphaModFix/>
          </a:blip>
          <a:stretch>
            <a:fillRect/>
          </a:stretch>
        </p:blipFill>
        <p:spPr>
          <a:xfrm>
            <a:off x="1309813" y="3190600"/>
            <a:ext cx="6638925" cy="8953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9"/>
          <p:cNvSpPr txBox="1">
            <a:spLocks noGrp="1"/>
          </p:cNvSpPr>
          <p:nvPr>
            <p:ph type="body" idx="1"/>
          </p:nvPr>
        </p:nvSpPr>
        <p:spPr>
          <a:xfrm>
            <a:off x="311700" y="280300"/>
            <a:ext cx="8520600" cy="4288500"/>
          </a:xfrm>
          <a:prstGeom prst="rect">
            <a:avLst/>
          </a:prstGeom>
        </p:spPr>
        <p:txBody>
          <a:bodyPr spcFirstLastPara="1" wrap="square" lIns="91425" tIns="91425" rIns="91425" bIns="91425" anchor="t" anchorCtr="0">
            <a:normAutofit lnSpcReduction="10000"/>
          </a:bodyPr>
          <a:lstStyle/>
          <a:p>
            <a:pPr marL="0" lvl="0" indent="0" algn="r" rtl="1">
              <a:spcBef>
                <a:spcPts val="0"/>
              </a:spcBef>
              <a:spcAft>
                <a:spcPts val="0"/>
              </a:spcAft>
              <a:buNone/>
            </a:pPr>
            <a:r>
              <a:rPr lang="en"/>
              <a:t>حيث J</a:t>
            </a:r>
            <a:r>
              <a:rPr lang="en" baseline="-25000"/>
              <a:t>m </a:t>
            </a:r>
            <a:r>
              <a:rPr lang="en"/>
              <a:t> كثافة التيار عندما V = V</a:t>
            </a:r>
            <a:r>
              <a:rPr lang="en" baseline="-25000"/>
              <a:t>m</a:t>
            </a:r>
            <a:r>
              <a:rPr lang="en"/>
              <a:t>.</a:t>
            </a:r>
            <a:endParaRPr/>
          </a:p>
          <a:p>
            <a:pPr marL="0" lvl="0" indent="0" algn="r" rtl="1">
              <a:spcBef>
                <a:spcPts val="1200"/>
              </a:spcBef>
              <a:spcAft>
                <a:spcPts val="0"/>
              </a:spcAft>
              <a:buNone/>
            </a:pPr>
            <a:r>
              <a:rPr lang="en"/>
              <a:t>الطاقة العظمى التي يجهزها الدايود للحمل هي:</a:t>
            </a:r>
            <a:endParaRPr/>
          </a:p>
          <a:p>
            <a:pPr marL="0" lvl="0" indent="0" algn="r" rtl="1">
              <a:spcBef>
                <a:spcPts val="1200"/>
              </a:spcBef>
              <a:spcAft>
                <a:spcPts val="0"/>
              </a:spcAft>
              <a:buNone/>
            </a:pPr>
            <a:endParaRPr/>
          </a:p>
          <a:p>
            <a:pPr marL="0" lvl="0" indent="0" algn="r" rtl="1">
              <a:spcBef>
                <a:spcPts val="1200"/>
              </a:spcBef>
              <a:spcAft>
                <a:spcPts val="0"/>
              </a:spcAft>
              <a:buNone/>
            </a:pPr>
            <a:r>
              <a:rPr lang="en"/>
              <a:t>بينما تكون الكفاءة العظمى:</a:t>
            </a:r>
            <a:endParaRPr/>
          </a:p>
          <a:p>
            <a:pPr marL="0" lvl="0" indent="0" algn="r" rtl="1">
              <a:spcBef>
                <a:spcPts val="1200"/>
              </a:spcBef>
              <a:spcAft>
                <a:spcPts val="0"/>
              </a:spcAft>
              <a:buNone/>
            </a:pPr>
            <a:endParaRPr/>
          </a:p>
          <a:p>
            <a:pPr marL="0" lvl="0" indent="0" algn="r" rtl="1">
              <a:spcBef>
                <a:spcPts val="1200"/>
              </a:spcBef>
              <a:spcAft>
                <a:spcPts val="0"/>
              </a:spcAft>
              <a:buNone/>
            </a:pPr>
            <a:r>
              <a:rPr lang="en"/>
              <a:t>من معادلة 32</a:t>
            </a:r>
            <a:endParaRPr/>
          </a:p>
          <a:p>
            <a:pPr marL="0" lvl="0" indent="0" algn="r" rtl="1">
              <a:spcBef>
                <a:spcPts val="1200"/>
              </a:spcBef>
              <a:spcAft>
                <a:spcPts val="0"/>
              </a:spcAft>
              <a:buNone/>
            </a:pPr>
            <a:endParaRPr/>
          </a:p>
          <a:p>
            <a:pPr marL="0" lvl="0" indent="0" algn="r" rtl="1">
              <a:spcBef>
                <a:spcPts val="1200"/>
              </a:spcBef>
              <a:spcAft>
                <a:spcPts val="0"/>
              </a:spcAft>
              <a:buNone/>
            </a:pPr>
            <a:endParaRPr/>
          </a:p>
          <a:p>
            <a:pPr marL="0" lvl="0" indent="0" algn="r" rtl="1">
              <a:spcBef>
                <a:spcPts val="1200"/>
              </a:spcBef>
              <a:spcAft>
                <a:spcPts val="1200"/>
              </a:spcAft>
              <a:buNone/>
            </a:pPr>
            <a:r>
              <a:rPr lang="en"/>
              <a:t>نفرض ان ϒ هي معامل التناسب بين J</a:t>
            </a:r>
            <a:r>
              <a:rPr lang="en" baseline="-25000"/>
              <a:t>v</a:t>
            </a:r>
            <a:r>
              <a:rPr lang="en"/>
              <a:t> و P</a:t>
            </a:r>
            <a:r>
              <a:rPr lang="en" baseline="-25000"/>
              <a:t>in</a:t>
            </a:r>
            <a:endParaRPr/>
          </a:p>
        </p:txBody>
      </p:sp>
      <p:pic>
        <p:nvPicPr>
          <p:cNvPr id="399" name="Google Shape;399;p69"/>
          <p:cNvPicPr preferRelativeResize="0"/>
          <p:nvPr/>
        </p:nvPicPr>
        <p:blipFill>
          <a:blip r:embed="rId3">
            <a:alphaModFix/>
          </a:blip>
          <a:stretch>
            <a:fillRect/>
          </a:stretch>
        </p:blipFill>
        <p:spPr>
          <a:xfrm>
            <a:off x="1454150" y="1173970"/>
            <a:ext cx="6630300" cy="552525"/>
          </a:xfrm>
          <a:prstGeom prst="rect">
            <a:avLst/>
          </a:prstGeom>
          <a:noFill/>
          <a:ln>
            <a:noFill/>
          </a:ln>
        </p:spPr>
      </p:pic>
      <p:pic>
        <p:nvPicPr>
          <p:cNvPr id="400" name="Google Shape;400;p69"/>
          <p:cNvPicPr preferRelativeResize="0"/>
          <p:nvPr/>
        </p:nvPicPr>
        <p:blipFill>
          <a:blip r:embed="rId4">
            <a:alphaModFix/>
          </a:blip>
          <a:stretch>
            <a:fillRect/>
          </a:stretch>
        </p:blipFill>
        <p:spPr>
          <a:xfrm>
            <a:off x="1978475" y="2165000"/>
            <a:ext cx="5581650" cy="762000"/>
          </a:xfrm>
          <a:prstGeom prst="rect">
            <a:avLst/>
          </a:prstGeom>
          <a:noFill/>
          <a:ln>
            <a:noFill/>
          </a:ln>
        </p:spPr>
      </p:pic>
      <p:pic>
        <p:nvPicPr>
          <p:cNvPr id="401" name="Google Shape;401;p69"/>
          <p:cNvPicPr preferRelativeResize="0"/>
          <p:nvPr/>
        </p:nvPicPr>
        <p:blipFill>
          <a:blip r:embed="rId5">
            <a:alphaModFix/>
          </a:blip>
          <a:stretch>
            <a:fillRect/>
          </a:stretch>
        </p:blipFill>
        <p:spPr>
          <a:xfrm>
            <a:off x="1630800" y="3065338"/>
            <a:ext cx="6276975" cy="9048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70"/>
          <p:cNvSpPr txBox="1">
            <a:spLocks noGrp="1"/>
          </p:cNvSpPr>
          <p:nvPr>
            <p:ph type="body" idx="1"/>
          </p:nvPr>
        </p:nvSpPr>
        <p:spPr>
          <a:xfrm>
            <a:off x="311700" y="280300"/>
            <a:ext cx="8520600" cy="46251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a:t>تكون</a:t>
            </a:r>
            <a:endParaRPr/>
          </a:p>
          <a:p>
            <a:pPr marL="0" lvl="0" indent="0" algn="r" rtl="1">
              <a:spcBef>
                <a:spcPts val="1200"/>
              </a:spcBef>
              <a:spcAft>
                <a:spcPts val="0"/>
              </a:spcAft>
              <a:buNone/>
            </a:pPr>
            <a:endParaRPr/>
          </a:p>
          <a:p>
            <a:pPr marL="0" lvl="0" indent="0" algn="r" rtl="1">
              <a:spcBef>
                <a:spcPts val="1200"/>
              </a:spcBef>
              <a:spcAft>
                <a:spcPts val="0"/>
              </a:spcAft>
              <a:buNone/>
            </a:pPr>
            <a:r>
              <a:rPr lang="en"/>
              <a:t>وتصبح الكفاءة</a:t>
            </a:r>
            <a:endParaRPr/>
          </a:p>
          <a:p>
            <a:pPr marL="0" lvl="0" indent="0" algn="r" rtl="1">
              <a:spcBef>
                <a:spcPts val="1200"/>
              </a:spcBef>
              <a:spcAft>
                <a:spcPts val="0"/>
              </a:spcAft>
              <a:buNone/>
            </a:pPr>
            <a:endParaRPr/>
          </a:p>
          <a:p>
            <a:pPr marL="0" lvl="0" indent="0" algn="r" rtl="1">
              <a:spcBef>
                <a:spcPts val="1200"/>
              </a:spcBef>
              <a:spcAft>
                <a:spcPts val="0"/>
              </a:spcAft>
              <a:buNone/>
            </a:pPr>
            <a:endParaRPr/>
          </a:p>
          <a:p>
            <a:pPr marL="0" lvl="0" indent="0" algn="r" rtl="1">
              <a:spcBef>
                <a:spcPts val="1200"/>
              </a:spcBef>
              <a:spcAft>
                <a:spcPts val="0"/>
              </a:spcAft>
              <a:buNone/>
            </a:pPr>
            <a:r>
              <a:rPr lang="en"/>
              <a:t>اقصى تركيز ل N</a:t>
            </a:r>
            <a:r>
              <a:rPr lang="en" baseline="-25000"/>
              <a:t>a</a:t>
            </a:r>
            <a:r>
              <a:rPr lang="en"/>
              <a:t> و N</a:t>
            </a:r>
            <a:r>
              <a:rPr lang="en" baseline="-25000"/>
              <a:t>d</a:t>
            </a:r>
            <a:r>
              <a:rPr lang="en"/>
              <a:t> يكون 10</a:t>
            </a:r>
            <a:r>
              <a:rPr lang="en" baseline="30000"/>
              <a:t>19</a:t>
            </a:r>
            <a:r>
              <a:rPr lang="en"/>
              <a:t> atoms/cm</a:t>
            </a:r>
            <a:r>
              <a:rPr lang="en" baseline="30000"/>
              <a:t>3</a:t>
            </a:r>
            <a:r>
              <a:rPr lang="en"/>
              <a:t>  ولقيمة ϒ=0.399 ودرجة حرارة T=6000K لاشعاع الجسم الاسود تكون الكفاءة</a:t>
            </a:r>
            <a:endParaRPr/>
          </a:p>
          <a:p>
            <a:pPr marL="0" lvl="0" indent="0" algn="r" rtl="1">
              <a:spcBef>
                <a:spcPts val="1200"/>
              </a:spcBef>
              <a:spcAft>
                <a:spcPts val="0"/>
              </a:spcAft>
              <a:buNone/>
            </a:pPr>
            <a:endParaRPr/>
          </a:p>
          <a:p>
            <a:pPr marL="0" lvl="0" indent="0" algn="r" rtl="1">
              <a:spcBef>
                <a:spcPts val="1200"/>
              </a:spcBef>
              <a:spcAft>
                <a:spcPts val="0"/>
              </a:spcAft>
              <a:buNone/>
            </a:pPr>
            <a:endParaRPr/>
          </a:p>
          <a:p>
            <a:pPr marL="0" lvl="0" indent="0" algn="r" rtl="1">
              <a:spcBef>
                <a:spcPts val="1200"/>
              </a:spcBef>
              <a:spcAft>
                <a:spcPts val="1200"/>
              </a:spcAft>
              <a:buNone/>
            </a:pPr>
            <a:endParaRPr/>
          </a:p>
        </p:txBody>
      </p:sp>
      <p:pic>
        <p:nvPicPr>
          <p:cNvPr id="407" name="Google Shape;407;p70"/>
          <p:cNvPicPr preferRelativeResize="0"/>
          <p:nvPr/>
        </p:nvPicPr>
        <p:blipFill>
          <a:blip r:embed="rId3">
            <a:alphaModFix/>
          </a:blip>
          <a:stretch>
            <a:fillRect/>
          </a:stretch>
        </p:blipFill>
        <p:spPr>
          <a:xfrm>
            <a:off x="1385875" y="606845"/>
            <a:ext cx="6372225" cy="819150"/>
          </a:xfrm>
          <a:prstGeom prst="rect">
            <a:avLst/>
          </a:prstGeom>
          <a:noFill/>
          <a:ln>
            <a:noFill/>
          </a:ln>
        </p:spPr>
      </p:pic>
      <p:pic>
        <p:nvPicPr>
          <p:cNvPr id="408" name="Google Shape;408;p70"/>
          <p:cNvPicPr preferRelativeResize="0"/>
          <p:nvPr/>
        </p:nvPicPr>
        <p:blipFill>
          <a:blip r:embed="rId4">
            <a:alphaModFix/>
          </a:blip>
          <a:stretch>
            <a:fillRect/>
          </a:stretch>
        </p:blipFill>
        <p:spPr>
          <a:xfrm>
            <a:off x="1714500" y="1529571"/>
            <a:ext cx="6019800" cy="942975"/>
          </a:xfrm>
          <a:prstGeom prst="rect">
            <a:avLst/>
          </a:prstGeom>
          <a:noFill/>
          <a:ln>
            <a:noFill/>
          </a:ln>
        </p:spPr>
      </p:pic>
      <p:pic>
        <p:nvPicPr>
          <p:cNvPr id="409" name="Google Shape;409;p70"/>
          <p:cNvPicPr preferRelativeResize="0"/>
          <p:nvPr/>
        </p:nvPicPr>
        <p:blipFill>
          <a:blip r:embed="rId5">
            <a:alphaModFix/>
          </a:blip>
          <a:stretch>
            <a:fillRect/>
          </a:stretch>
        </p:blipFill>
        <p:spPr>
          <a:xfrm>
            <a:off x="685800" y="3780225"/>
            <a:ext cx="7749449" cy="866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152400" y="0"/>
            <a:ext cx="7774581" cy="5096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9"/>
          <p:cNvPicPr preferRelativeResize="0"/>
          <p:nvPr/>
        </p:nvPicPr>
        <p:blipFill>
          <a:blip r:embed="rId3">
            <a:alphaModFix/>
          </a:blip>
          <a:stretch>
            <a:fillRect/>
          </a:stretch>
        </p:blipFill>
        <p:spPr>
          <a:xfrm>
            <a:off x="84963" y="316438"/>
            <a:ext cx="3876675" cy="3057525"/>
          </a:xfrm>
          <a:prstGeom prst="rect">
            <a:avLst/>
          </a:prstGeom>
          <a:noFill/>
          <a:ln>
            <a:noFill/>
          </a:ln>
        </p:spPr>
      </p:pic>
      <p:sp>
        <p:nvSpPr>
          <p:cNvPr id="90" name="Google Shape;90;p19"/>
          <p:cNvSpPr txBox="1">
            <a:spLocks noGrp="1"/>
          </p:cNvSpPr>
          <p:nvPr>
            <p:ph type="body" idx="1"/>
          </p:nvPr>
        </p:nvSpPr>
        <p:spPr>
          <a:xfrm>
            <a:off x="311700" y="85350"/>
            <a:ext cx="8520600" cy="4970400"/>
          </a:xfrm>
          <a:prstGeom prst="rect">
            <a:avLst/>
          </a:prstGeom>
        </p:spPr>
        <p:txBody>
          <a:bodyPr spcFirstLastPara="1" wrap="square" lIns="91425" tIns="91425" rIns="91425" bIns="91425" anchor="t" anchorCtr="0">
            <a:noAutofit/>
          </a:bodyPr>
          <a:lstStyle/>
          <a:p>
            <a:pPr marL="0" lvl="0" indent="0" algn="r" rtl="1">
              <a:spcBef>
                <a:spcPts val="1200"/>
              </a:spcBef>
              <a:spcAft>
                <a:spcPts val="0"/>
              </a:spcAft>
              <a:buClr>
                <a:schemeClr val="dk1"/>
              </a:buClr>
              <a:buSzPts val="1100"/>
              <a:buFont typeface="Arial"/>
              <a:buNone/>
            </a:pPr>
            <a:r>
              <a:rPr lang="en" sz="1900">
                <a:solidFill>
                  <a:schemeClr val="dk1"/>
                </a:solidFill>
              </a:rPr>
              <a:t>🔹</a:t>
            </a:r>
            <a:r>
              <a:rPr lang="en" sz="1900">
                <a:solidFill>
                  <a:srgbClr val="980000"/>
                </a:solidFill>
              </a:rPr>
              <a:t> </a:t>
            </a:r>
            <a:r>
              <a:rPr lang="en" sz="1900" b="1">
                <a:solidFill>
                  <a:srgbClr val="980000"/>
                </a:solidFill>
              </a:rPr>
              <a:t>كلما زادت درجة الحرارة (T):</a:t>
            </a:r>
            <a:endParaRPr sz="1900" b="1">
              <a:solidFill>
                <a:srgbClr val="980000"/>
              </a:solidFill>
            </a:endParaRPr>
          </a:p>
          <a:p>
            <a:pPr marL="457200" lvl="0" indent="-349250" algn="r" rtl="1">
              <a:spcBef>
                <a:spcPts val="1200"/>
              </a:spcBef>
              <a:spcAft>
                <a:spcPts val="0"/>
              </a:spcAft>
              <a:buClr>
                <a:schemeClr val="dk1"/>
              </a:buClr>
              <a:buSzPts val="1900"/>
              <a:buChar char="●"/>
            </a:pPr>
            <a:r>
              <a:rPr lang="en" sz="1900">
                <a:solidFill>
                  <a:schemeClr val="dk1"/>
                </a:solidFill>
              </a:rPr>
              <a:t>تزداد </a:t>
            </a:r>
            <a:r>
              <a:rPr lang="en" sz="1900" b="1">
                <a:solidFill>
                  <a:schemeClr val="dk1"/>
                </a:solidFill>
              </a:rPr>
              <a:t>القدرة الكلية للإشعاع (P)</a:t>
            </a:r>
            <a:r>
              <a:rPr lang="en" sz="1900">
                <a:solidFill>
                  <a:schemeClr val="dk1"/>
                </a:solidFill>
              </a:rPr>
              <a:t> الصادرة من الجسم.</a:t>
            </a:r>
            <a:br>
              <a:rPr lang="en" sz="1900">
                <a:solidFill>
                  <a:schemeClr val="dk1"/>
                </a:solidFill>
              </a:rPr>
            </a:br>
            <a:endParaRPr sz="1900">
              <a:solidFill>
                <a:schemeClr val="dk1"/>
              </a:solidFill>
            </a:endParaRPr>
          </a:p>
          <a:p>
            <a:pPr marL="457200" lvl="0" indent="-349250" algn="r" rtl="1">
              <a:spcBef>
                <a:spcPts val="0"/>
              </a:spcBef>
              <a:spcAft>
                <a:spcPts val="0"/>
              </a:spcAft>
              <a:buClr>
                <a:schemeClr val="dk1"/>
              </a:buClr>
              <a:buSzPts val="1900"/>
              <a:buChar char="●"/>
            </a:pPr>
            <a:r>
              <a:rPr lang="en" sz="1900">
                <a:solidFill>
                  <a:schemeClr val="dk1"/>
                </a:solidFill>
              </a:rPr>
              <a:t>ينتقل </a:t>
            </a:r>
            <a:r>
              <a:rPr lang="en" sz="1900" b="1">
                <a:solidFill>
                  <a:schemeClr val="dk1"/>
                </a:solidFill>
              </a:rPr>
              <a:t>ذروة الإشعاع (fₚₑₐₖ)</a:t>
            </a:r>
            <a:r>
              <a:rPr lang="en" sz="1900">
                <a:solidFill>
                  <a:schemeClr val="dk1"/>
                </a:solidFill>
              </a:rPr>
              <a:t> إلى </a:t>
            </a:r>
            <a:r>
              <a:rPr lang="en" sz="1900" b="1">
                <a:solidFill>
                  <a:schemeClr val="dk1"/>
                </a:solidFill>
              </a:rPr>
              <a:t>ترددات أعلى</a:t>
            </a:r>
            <a:r>
              <a:rPr lang="en" sz="1900">
                <a:solidFill>
                  <a:schemeClr val="dk1"/>
                </a:solidFill>
              </a:rPr>
              <a:t> (أطوال موجية أقصر).</a:t>
            </a:r>
            <a:br>
              <a:rPr lang="en" sz="1900">
                <a:solidFill>
                  <a:schemeClr val="dk1"/>
                </a:solidFill>
              </a:rPr>
            </a:br>
            <a:endParaRPr sz="1900">
              <a:solidFill>
                <a:schemeClr val="dk1"/>
              </a:solidFill>
            </a:endParaRPr>
          </a:p>
          <a:p>
            <a:pPr marL="0" lvl="0" indent="0" algn="r" rtl="1">
              <a:spcBef>
                <a:spcPts val="1200"/>
              </a:spcBef>
              <a:spcAft>
                <a:spcPts val="0"/>
              </a:spcAft>
              <a:buNone/>
            </a:pPr>
            <a:r>
              <a:rPr lang="en" sz="1900">
                <a:solidFill>
                  <a:schemeClr val="dk1"/>
                </a:solidFill>
              </a:rPr>
              <a:t>🔹 هناك علاقة بسيطة بين </a:t>
            </a:r>
            <a:r>
              <a:rPr lang="en" sz="1900" b="1">
                <a:solidFill>
                  <a:schemeClr val="dk1"/>
                </a:solidFill>
              </a:rPr>
              <a:t>تردد الذروة</a:t>
            </a:r>
            <a:r>
              <a:rPr lang="en" sz="1900">
                <a:solidFill>
                  <a:schemeClr val="dk1"/>
                </a:solidFill>
              </a:rPr>
              <a:t> و</a:t>
            </a:r>
            <a:r>
              <a:rPr lang="en" sz="1900" b="1">
                <a:solidFill>
                  <a:schemeClr val="dk1"/>
                </a:solidFill>
              </a:rPr>
              <a:t>درجة الحرارة</a:t>
            </a:r>
            <a:r>
              <a:rPr lang="en" sz="1900">
                <a:solidFill>
                  <a:schemeClr val="dk1"/>
                </a:solidFill>
              </a:rPr>
              <a:t>:</a:t>
            </a:r>
            <a:endParaRPr sz="1900">
              <a:solidFill>
                <a:schemeClr val="dk1"/>
              </a:solidFill>
            </a:endParaRPr>
          </a:p>
          <a:p>
            <a:pPr marL="0" lvl="0" indent="0" algn="r" rtl="1">
              <a:spcBef>
                <a:spcPts val="1200"/>
              </a:spcBef>
              <a:spcAft>
                <a:spcPts val="0"/>
              </a:spcAft>
              <a:buClr>
                <a:schemeClr val="dk1"/>
              </a:buClr>
              <a:buSzPts val="1100"/>
              <a:buFont typeface="Arial"/>
              <a:buNone/>
            </a:pPr>
            <a:endParaRPr sz="1900">
              <a:solidFill>
                <a:schemeClr val="dk1"/>
              </a:solidFill>
            </a:endParaRPr>
          </a:p>
          <a:p>
            <a:pPr marL="0" lvl="0" indent="0" algn="r" rtl="1">
              <a:spcBef>
                <a:spcPts val="1200"/>
              </a:spcBef>
              <a:spcAft>
                <a:spcPts val="0"/>
              </a:spcAft>
              <a:buClr>
                <a:schemeClr val="dk1"/>
              </a:buClr>
              <a:buSzPts val="1100"/>
              <a:buFont typeface="Arial"/>
              <a:buNone/>
            </a:pPr>
            <a:r>
              <a:rPr lang="en" sz="1900">
                <a:solidFill>
                  <a:schemeClr val="dk1"/>
                </a:solidFill>
              </a:rPr>
              <a:t>🔹 </a:t>
            </a:r>
            <a:r>
              <a:rPr lang="en" sz="1900" b="1">
                <a:solidFill>
                  <a:schemeClr val="accent5"/>
                </a:solidFill>
              </a:rPr>
              <a:t>كما أن كثافة القدرة الضوئية الكلية تتناسب مع القوة الرابعة لدرجة الحرارة،</a:t>
            </a:r>
            <a:br>
              <a:rPr lang="en" sz="1900" b="1">
                <a:solidFill>
                  <a:schemeClr val="accent5"/>
                </a:solidFill>
              </a:rPr>
            </a:br>
            <a:r>
              <a:rPr lang="en" sz="1900" b="1">
                <a:solidFill>
                  <a:schemeClr val="accent5"/>
                </a:solidFill>
              </a:rPr>
              <a:t> وذلك وفقًا لقانون ستيفان–بولتزمان:</a:t>
            </a:r>
            <a:endParaRPr sz="1900" b="1">
              <a:solidFill>
                <a:schemeClr val="accent5"/>
              </a:solidFill>
            </a:endParaRPr>
          </a:p>
          <a:p>
            <a:pPr marL="0" lvl="0" indent="0" algn="r" rtl="1">
              <a:spcBef>
                <a:spcPts val="1200"/>
              </a:spcBef>
              <a:spcAft>
                <a:spcPts val="0"/>
              </a:spcAft>
              <a:buClr>
                <a:schemeClr val="dk1"/>
              </a:buClr>
              <a:buSzPts val="1100"/>
              <a:buFont typeface="Arial"/>
              <a:buNone/>
            </a:pPr>
            <a:r>
              <a:rPr lang="en" sz="1900" b="1">
                <a:solidFill>
                  <a:srgbClr val="FF0000"/>
                </a:solidFill>
              </a:rPr>
              <a:t>بعبارة أبسط:</a:t>
            </a:r>
            <a:r>
              <a:rPr lang="en" sz="1900">
                <a:solidFill>
                  <a:schemeClr val="dk1"/>
                </a:solidFill>
              </a:rPr>
              <a:t/>
            </a:r>
            <a:br>
              <a:rPr lang="en" sz="1900">
                <a:solidFill>
                  <a:schemeClr val="dk1"/>
                </a:solidFill>
              </a:rPr>
            </a:br>
            <a:r>
              <a:rPr lang="en" sz="1900">
                <a:solidFill>
                  <a:schemeClr val="dk1"/>
                </a:solidFill>
              </a:rPr>
              <a:t> </a:t>
            </a:r>
            <a:r>
              <a:rPr lang="en" sz="1900" b="1">
                <a:solidFill>
                  <a:srgbClr val="0000FF"/>
                </a:solidFill>
              </a:rPr>
              <a:t>عندما يسخن الجسم أكثر، يصدر ضوءًا أقوى ويميل لونه نحو الأزرق.</a:t>
            </a:r>
            <a:endParaRPr sz="1900" b="1">
              <a:solidFill>
                <a:srgbClr val="0000FF"/>
              </a:solidFill>
            </a:endParaRPr>
          </a:p>
          <a:p>
            <a:pPr marL="0" lvl="0" indent="0" algn="r" rtl="1">
              <a:spcBef>
                <a:spcPts val="1200"/>
              </a:spcBef>
              <a:spcAft>
                <a:spcPts val="1200"/>
              </a:spcAft>
              <a:buNone/>
            </a:pP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0"/>
          <p:cNvPicPr preferRelativeResize="0"/>
          <p:nvPr/>
        </p:nvPicPr>
        <p:blipFill>
          <a:blip r:embed="rId3">
            <a:alphaModFix/>
          </a:blip>
          <a:stretch>
            <a:fillRect/>
          </a:stretch>
        </p:blipFill>
        <p:spPr>
          <a:xfrm>
            <a:off x="1713775" y="983325"/>
            <a:ext cx="6067425" cy="924150"/>
          </a:xfrm>
          <a:prstGeom prst="rect">
            <a:avLst/>
          </a:prstGeom>
          <a:noFill/>
          <a:ln>
            <a:noFill/>
          </a:ln>
        </p:spPr>
      </p:pic>
      <p:sp>
        <p:nvSpPr>
          <p:cNvPr id="96" name="Google Shape;96;p20"/>
          <p:cNvSpPr txBox="1">
            <a:spLocks noGrp="1"/>
          </p:cNvSpPr>
          <p:nvPr>
            <p:ph type="body" idx="1"/>
          </p:nvPr>
        </p:nvSpPr>
        <p:spPr>
          <a:xfrm>
            <a:off x="311700" y="73800"/>
            <a:ext cx="8520600" cy="49245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400" b="1">
                <a:solidFill>
                  <a:srgbClr val="000000"/>
                </a:solidFill>
              </a:rPr>
              <a:t>من معادلة 3 نلاحظ ان شكل منحنى التوزيع يتحدد بالعامل </a:t>
            </a:r>
            <a:endParaRPr sz="2400" b="1">
              <a:solidFill>
                <a:srgbClr val="000000"/>
              </a:solidFill>
            </a:endParaRPr>
          </a:p>
          <a:p>
            <a:pPr marL="0" lvl="0" indent="0" algn="r" rtl="1">
              <a:spcBef>
                <a:spcPts val="1200"/>
              </a:spcBef>
              <a:spcAft>
                <a:spcPts val="0"/>
              </a:spcAft>
              <a:buNone/>
            </a:pPr>
            <a:r>
              <a:rPr lang="en" sz="2400" b="1">
                <a:solidFill>
                  <a:srgbClr val="000000"/>
                </a:solidFill>
              </a:rPr>
              <a:t>القمة تحدث عند</a:t>
            </a:r>
            <a:endParaRPr sz="2400" b="1">
              <a:solidFill>
                <a:srgbClr val="000000"/>
              </a:solidFill>
            </a:endParaRPr>
          </a:p>
          <a:p>
            <a:pPr marL="0" lvl="0" indent="0" algn="r" rtl="1">
              <a:spcBef>
                <a:spcPts val="1200"/>
              </a:spcBef>
              <a:spcAft>
                <a:spcPts val="0"/>
              </a:spcAft>
              <a:buNone/>
            </a:pPr>
            <a:endParaRPr sz="2400" b="1">
              <a:solidFill>
                <a:srgbClr val="000000"/>
              </a:solidFill>
            </a:endParaRPr>
          </a:p>
          <a:p>
            <a:pPr marL="0" lvl="0" indent="0" algn="r" rtl="1">
              <a:spcBef>
                <a:spcPts val="1200"/>
              </a:spcBef>
              <a:spcAft>
                <a:spcPts val="0"/>
              </a:spcAft>
              <a:buNone/>
            </a:pPr>
            <a:r>
              <a:rPr lang="en" sz="2400" b="1">
                <a:solidFill>
                  <a:srgbClr val="000000"/>
                </a:solidFill>
              </a:rPr>
              <a:t>نفرض                     ونشتق، تنتج</a:t>
            </a:r>
            <a:endParaRPr sz="2400" b="1">
              <a:solidFill>
                <a:srgbClr val="000000"/>
              </a:solidFill>
            </a:endParaRPr>
          </a:p>
          <a:p>
            <a:pPr marL="0" lvl="0" indent="0" algn="r" rtl="1">
              <a:spcBef>
                <a:spcPts val="1200"/>
              </a:spcBef>
              <a:spcAft>
                <a:spcPts val="0"/>
              </a:spcAft>
              <a:buNone/>
            </a:pPr>
            <a:endParaRPr sz="2400" b="1">
              <a:solidFill>
                <a:srgbClr val="000000"/>
              </a:solidFill>
            </a:endParaRPr>
          </a:p>
          <a:p>
            <a:pPr marL="0" lvl="0" indent="0" algn="r" rtl="1">
              <a:spcBef>
                <a:spcPts val="1200"/>
              </a:spcBef>
              <a:spcAft>
                <a:spcPts val="0"/>
              </a:spcAft>
              <a:buNone/>
            </a:pPr>
            <a:r>
              <a:rPr lang="en" sz="2400" b="1">
                <a:solidFill>
                  <a:srgbClr val="000000"/>
                </a:solidFill>
              </a:rPr>
              <a:t>والتي يؤدي حلها عدديا الى ان  </a:t>
            </a:r>
            <a:r>
              <a:rPr lang="en" sz="2400" b="1" i="1">
                <a:solidFill>
                  <a:srgbClr val="000000"/>
                </a:solidFill>
              </a:rPr>
              <a:t>x</a:t>
            </a:r>
            <a:r>
              <a:rPr lang="en" sz="2400" b="1">
                <a:solidFill>
                  <a:srgbClr val="000000"/>
                </a:solidFill>
              </a:rPr>
              <a:t> = 2.821  ومن تعريف x</a:t>
            </a:r>
            <a:endParaRPr sz="2400" b="1">
              <a:solidFill>
                <a:srgbClr val="000000"/>
              </a:solidFill>
            </a:endParaRPr>
          </a:p>
          <a:p>
            <a:pPr marL="0" lvl="0" indent="0" algn="r" rtl="1">
              <a:spcBef>
                <a:spcPts val="1200"/>
              </a:spcBef>
              <a:spcAft>
                <a:spcPts val="0"/>
              </a:spcAft>
              <a:buNone/>
            </a:pPr>
            <a:endParaRPr sz="2400" b="1">
              <a:solidFill>
                <a:srgbClr val="000000"/>
              </a:solidFill>
            </a:endParaRPr>
          </a:p>
          <a:p>
            <a:pPr marL="0" lvl="0" indent="0" algn="r" rtl="1">
              <a:spcBef>
                <a:spcPts val="1200"/>
              </a:spcBef>
              <a:spcAft>
                <a:spcPts val="1200"/>
              </a:spcAft>
              <a:buNone/>
            </a:pPr>
            <a:endParaRPr sz="2400" b="1">
              <a:solidFill>
                <a:srgbClr val="000000"/>
              </a:solidFill>
            </a:endParaRPr>
          </a:p>
        </p:txBody>
      </p:sp>
      <p:pic>
        <p:nvPicPr>
          <p:cNvPr id="97" name="Google Shape;97;p20"/>
          <p:cNvPicPr preferRelativeResize="0"/>
          <p:nvPr/>
        </p:nvPicPr>
        <p:blipFill>
          <a:blip r:embed="rId4">
            <a:alphaModFix/>
          </a:blip>
          <a:stretch>
            <a:fillRect/>
          </a:stretch>
        </p:blipFill>
        <p:spPr>
          <a:xfrm>
            <a:off x="1772463" y="73800"/>
            <a:ext cx="847725" cy="666750"/>
          </a:xfrm>
          <a:prstGeom prst="rect">
            <a:avLst/>
          </a:prstGeom>
          <a:noFill/>
          <a:ln>
            <a:noFill/>
          </a:ln>
        </p:spPr>
      </p:pic>
      <p:pic>
        <p:nvPicPr>
          <p:cNvPr id="98" name="Google Shape;98;p20"/>
          <p:cNvPicPr preferRelativeResize="0"/>
          <p:nvPr/>
        </p:nvPicPr>
        <p:blipFill>
          <a:blip r:embed="rId5">
            <a:alphaModFix/>
          </a:blip>
          <a:stretch>
            <a:fillRect/>
          </a:stretch>
        </p:blipFill>
        <p:spPr>
          <a:xfrm>
            <a:off x="6452588" y="1784263"/>
            <a:ext cx="1000125" cy="523875"/>
          </a:xfrm>
          <a:prstGeom prst="rect">
            <a:avLst/>
          </a:prstGeom>
          <a:noFill/>
          <a:ln>
            <a:noFill/>
          </a:ln>
        </p:spPr>
      </p:pic>
      <p:pic>
        <p:nvPicPr>
          <p:cNvPr id="99" name="Google Shape;99;p20"/>
          <p:cNvPicPr preferRelativeResize="0"/>
          <p:nvPr/>
        </p:nvPicPr>
        <p:blipFill>
          <a:blip r:embed="rId6">
            <a:alphaModFix/>
          </a:blip>
          <a:stretch>
            <a:fillRect/>
          </a:stretch>
        </p:blipFill>
        <p:spPr>
          <a:xfrm>
            <a:off x="1856650" y="2364650"/>
            <a:ext cx="5924550" cy="590550"/>
          </a:xfrm>
          <a:prstGeom prst="rect">
            <a:avLst/>
          </a:prstGeom>
          <a:noFill/>
          <a:ln>
            <a:noFill/>
          </a:ln>
        </p:spPr>
      </p:pic>
      <p:pic>
        <p:nvPicPr>
          <p:cNvPr id="100" name="Google Shape;100;p20"/>
          <p:cNvPicPr preferRelativeResize="0"/>
          <p:nvPr/>
        </p:nvPicPr>
        <p:blipFill>
          <a:blip r:embed="rId7">
            <a:alphaModFix/>
          </a:blip>
          <a:stretch>
            <a:fillRect/>
          </a:stretch>
        </p:blipFill>
        <p:spPr>
          <a:xfrm>
            <a:off x="1276113" y="3771313"/>
            <a:ext cx="6753225" cy="619125"/>
          </a:xfrm>
          <a:prstGeom prst="rect">
            <a:avLst/>
          </a:prstGeom>
          <a:noFill/>
          <a:ln>
            <a:noFill/>
          </a:ln>
        </p:spPr>
      </p:pic>
      <p:pic>
        <p:nvPicPr>
          <p:cNvPr id="101" name="Google Shape;101;p20"/>
          <p:cNvPicPr preferRelativeResize="0"/>
          <p:nvPr/>
        </p:nvPicPr>
        <p:blipFill>
          <a:blip r:embed="rId8">
            <a:alphaModFix/>
          </a:blip>
          <a:stretch>
            <a:fillRect/>
          </a:stretch>
        </p:blipFill>
        <p:spPr>
          <a:xfrm>
            <a:off x="4349225" y="4628738"/>
            <a:ext cx="3486150" cy="295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body" idx="1"/>
          </p:nvPr>
        </p:nvSpPr>
        <p:spPr>
          <a:xfrm>
            <a:off x="311700" y="246800"/>
            <a:ext cx="8520600" cy="47289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400" b="1">
                <a:solidFill>
                  <a:schemeClr val="dk1"/>
                </a:solidFill>
              </a:rPr>
              <a:t>من المفيد ربط التدفق الكلي للفوتونات (Φ)، الذي يقابل كثافة قدرة إشعاعية معينة (Pᵢₙ) وفقًا لتوزيع طيفي محدد.</a:t>
            </a:r>
            <a:endParaRPr sz="2400" b="1">
              <a:solidFill>
                <a:schemeClr val="dk1"/>
              </a:solidFill>
            </a:endParaRPr>
          </a:p>
          <a:p>
            <a:pPr marL="0" lvl="0" indent="0" algn="r" rtl="1">
              <a:spcBef>
                <a:spcPts val="1200"/>
              </a:spcBef>
              <a:spcAft>
                <a:spcPts val="0"/>
              </a:spcAft>
              <a:buClr>
                <a:schemeClr val="dk1"/>
              </a:buClr>
              <a:buSzPts val="1100"/>
              <a:buFont typeface="Arial"/>
              <a:buNone/>
            </a:pPr>
            <a:r>
              <a:rPr lang="en" sz="2400" b="1">
                <a:solidFill>
                  <a:schemeClr val="dk1"/>
                </a:solidFill>
              </a:rPr>
              <a:t>لنأخذ فاصل ترددي صغير مقداره Δf حول التردد f.</a:t>
            </a:r>
            <a:endParaRPr sz="2400" b="1">
              <a:solidFill>
                <a:schemeClr val="dk1"/>
              </a:solidFill>
            </a:endParaRPr>
          </a:p>
          <a:p>
            <a:pPr marL="0" lvl="0" indent="0" algn="r" rtl="1">
              <a:spcBef>
                <a:spcPts val="1200"/>
              </a:spcBef>
              <a:spcAft>
                <a:spcPts val="0"/>
              </a:spcAft>
              <a:buNone/>
            </a:pPr>
            <a:r>
              <a:rPr lang="en" sz="2400" b="1">
                <a:solidFill>
                  <a:schemeClr val="dk1"/>
                </a:solidFill>
              </a:rPr>
              <a:t>وبما أن طاقة كل فوتون تساوي hf، فإن كثافة القدرة الإشعاعية في هذا الفاصل هي:</a:t>
            </a:r>
            <a:endParaRPr sz="2400" b="1">
              <a:solidFill>
                <a:schemeClr val="dk1"/>
              </a:solidFill>
            </a:endParaRPr>
          </a:p>
          <a:p>
            <a:pPr marL="0" lvl="0" indent="0" algn="r" rtl="1">
              <a:spcBef>
                <a:spcPts val="1200"/>
              </a:spcBef>
              <a:spcAft>
                <a:spcPts val="0"/>
              </a:spcAft>
              <a:buNone/>
            </a:pPr>
            <a:endParaRPr sz="2400" b="1">
              <a:solidFill>
                <a:schemeClr val="dk1"/>
              </a:solidFill>
            </a:endParaRPr>
          </a:p>
          <a:p>
            <a:pPr marL="0" lvl="0" indent="0" algn="r" rtl="1">
              <a:spcBef>
                <a:spcPts val="1200"/>
              </a:spcBef>
              <a:spcAft>
                <a:spcPts val="0"/>
              </a:spcAft>
              <a:buNone/>
            </a:pPr>
            <a:r>
              <a:rPr lang="en" sz="2400" b="1">
                <a:solidFill>
                  <a:schemeClr val="dk1"/>
                </a:solidFill>
              </a:rPr>
              <a:t>حيث ΔΦ هو تدفق الفوتونات (عدد الفوتونات لكل متر مربع في الثانية) في هذا النطاق الترددي.</a:t>
            </a:r>
            <a:endParaRPr sz="2400" b="1">
              <a:solidFill>
                <a:schemeClr val="dk1"/>
              </a:solidFill>
            </a:endParaRPr>
          </a:p>
          <a:p>
            <a:pPr marL="0" lvl="0" indent="0" algn="r" rtl="1">
              <a:spcBef>
                <a:spcPts val="1200"/>
              </a:spcBef>
              <a:spcAft>
                <a:spcPts val="1200"/>
              </a:spcAft>
              <a:buNone/>
            </a:pPr>
            <a:r>
              <a:rPr lang="en" sz="2400" b="1">
                <a:solidFill>
                  <a:schemeClr val="dk1"/>
                </a:solidFill>
              </a:rPr>
              <a:t>عندما يصبح الفاصل صغيرًا جدًا (Δf → 0) وتقسَّم المعادلة على df نحصل على:</a:t>
            </a:r>
            <a:endParaRPr sz="2400" b="1">
              <a:solidFill>
                <a:schemeClr val="dk1"/>
              </a:solidFill>
            </a:endParaRPr>
          </a:p>
        </p:txBody>
      </p:sp>
      <p:pic>
        <p:nvPicPr>
          <p:cNvPr id="107" name="Google Shape;107;p21"/>
          <p:cNvPicPr preferRelativeResize="0"/>
          <p:nvPr/>
        </p:nvPicPr>
        <p:blipFill>
          <a:blip r:embed="rId3">
            <a:alphaModFix/>
          </a:blip>
          <a:stretch>
            <a:fillRect/>
          </a:stretch>
        </p:blipFill>
        <p:spPr>
          <a:xfrm>
            <a:off x="1800225" y="2480450"/>
            <a:ext cx="6057900" cy="4476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2880</TotalTime>
  <Words>2120</Words>
  <Application>Microsoft Office PowerPoint</Application>
  <PresentationFormat>On-screen Show (16:9)</PresentationFormat>
  <Paragraphs>256</Paragraphs>
  <Slides>58</Slides>
  <Notes>58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58</vt:i4>
      </vt:variant>
    </vt:vector>
  </HeadingPairs>
  <TitlesOfParts>
    <vt:vector size="60" baseType="lpstr">
      <vt:lpstr>Arial</vt:lpstr>
      <vt:lpstr>Simple Light</vt:lpstr>
      <vt:lpstr>الفصل الثالث المحولات الكهروضوئية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الثالث المحولات الكهروضوئية</dc:title>
  <dc:creator>reshak</dc:creator>
  <cp:lastModifiedBy>reshak</cp:lastModifiedBy>
  <cp:revision>7</cp:revision>
  <dcterms:modified xsi:type="dcterms:W3CDTF">2025-12-21T07:40:27Z</dcterms:modified>
</cp:coreProperties>
</file>